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9" r:id="rId2"/>
    <p:sldId id="291" r:id="rId3"/>
    <p:sldId id="270" r:id="rId4"/>
    <p:sldId id="293" r:id="rId5"/>
    <p:sldId id="271" r:id="rId6"/>
    <p:sldId id="292" r:id="rId7"/>
    <p:sldId id="272" r:id="rId8"/>
    <p:sldId id="273" r:id="rId9"/>
    <p:sldId id="294" r:id="rId10"/>
    <p:sldId id="274" r:id="rId11"/>
    <p:sldId id="275" r:id="rId12"/>
    <p:sldId id="276" r:id="rId13"/>
    <p:sldId id="277" r:id="rId14"/>
    <p:sldId id="278" r:id="rId15"/>
    <p:sldId id="279" r:id="rId16"/>
    <p:sldId id="280" r:id="rId17"/>
    <p:sldId id="281" r:id="rId18"/>
    <p:sldId id="297" r:id="rId19"/>
    <p:sldId id="298" r:id="rId20"/>
    <p:sldId id="299" r:id="rId21"/>
    <p:sldId id="300" r:id="rId22"/>
    <p:sldId id="295" r:id="rId23"/>
    <p:sldId id="286" r:id="rId24"/>
    <p:sldId id="283" r:id="rId25"/>
    <p:sldId id="285" r:id="rId26"/>
    <p:sldId id="287" r:id="rId27"/>
    <p:sldId id="282" r:id="rId28"/>
    <p:sldId id="29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B85A"/>
    <a:srgbClr val="1F598F"/>
    <a:srgbClr val="89A9C3"/>
    <a:srgbClr val="005093"/>
    <a:srgbClr val="F9F0D3"/>
    <a:srgbClr val="F6E7BC"/>
    <a:srgbClr val="2669A6"/>
    <a:srgbClr val="2566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p:cViewPr varScale="1">
        <p:scale>
          <a:sx n="74" d="100"/>
          <a:sy n="74" d="100"/>
        </p:scale>
        <p:origin x="-15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F778224-425F-0849-B10B-30A741B25957}" type="datetimeFigureOut">
              <a:rPr lang="en-US"/>
              <a:pPr>
                <a:defRPr/>
              </a:pPr>
              <a:t>8/8/16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384DDBC-3D3A-A144-AD4A-C360283F0913}" type="slidenum">
              <a:rPr lang="en-US"/>
              <a:pPr>
                <a:defRPr/>
              </a:pPr>
              <a:t>‹#›</a:t>
            </a:fld>
            <a:endParaRPr lang="en-US"/>
          </a:p>
        </p:txBody>
      </p:sp>
    </p:spTree>
    <p:extLst>
      <p:ext uri="{BB962C8B-B14F-4D97-AF65-F5344CB8AC3E}">
        <p14:creationId xmlns:p14="http://schemas.microsoft.com/office/powerpoint/2010/main" val="201389171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indent="0">
              <a:buFont typeface="Arial"/>
              <a:buNone/>
            </a:pPr>
            <a:r>
              <a:rPr lang="en-US" sz="2400" dirty="0" smtClean="0"/>
              <a:t>Best practices</a:t>
            </a:r>
          </a:p>
          <a:p>
            <a:pPr marL="228600" lvl="1" indent="0">
              <a:buFont typeface="Courier New"/>
              <a:buNone/>
            </a:pPr>
            <a:r>
              <a:rPr lang="en-US" sz="2400" dirty="0" smtClean="0"/>
              <a:t>Better at the finish than at the start</a:t>
            </a:r>
          </a:p>
          <a:p>
            <a:pPr marL="228600" lvl="1" indent="0">
              <a:buFont typeface="Courier New"/>
              <a:buNone/>
            </a:pPr>
            <a:r>
              <a:rPr lang="en-US" sz="2400" dirty="0" smtClean="0"/>
              <a:t>We've always wanted to ___________ </a:t>
            </a:r>
          </a:p>
          <a:p>
            <a:endParaRPr lang="en-US" dirty="0" smtClean="0"/>
          </a:p>
          <a:p>
            <a:r>
              <a:rPr lang="en-US" dirty="0" smtClean="0"/>
              <a:t>Expertise: Major filed of study</a:t>
            </a:r>
          </a:p>
          <a:p>
            <a:r>
              <a:rPr lang="en-US" dirty="0" smtClean="0"/>
              <a:t>Application:</a:t>
            </a:r>
            <a:r>
              <a:rPr lang="en-US" baseline="0" dirty="0" smtClean="0"/>
              <a:t> doing what the student has learned</a:t>
            </a:r>
          </a:p>
          <a:p>
            <a:r>
              <a:rPr lang="en-US" baseline="0" dirty="0" smtClean="0"/>
              <a:t>Results: What came about as a result of the students expertise and application?</a:t>
            </a:r>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7</a:t>
            </a:fld>
            <a:endParaRPr lang="en-US"/>
          </a:p>
        </p:txBody>
      </p:sp>
    </p:spTree>
    <p:extLst>
      <p:ext uri="{BB962C8B-B14F-4D97-AF65-F5344CB8AC3E}">
        <p14:creationId xmlns:p14="http://schemas.microsoft.com/office/powerpoint/2010/main" val="400226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charset="2"/>
              <a:buChar char="u"/>
            </a:pPr>
            <a:r>
              <a:rPr lang="en-US" sz="1200" dirty="0" smtClean="0"/>
              <a:t>Learning goals</a:t>
            </a:r>
          </a:p>
          <a:p>
            <a:r>
              <a:rPr lang="en-US" sz="1200" dirty="0" smtClean="0"/>
              <a:t>	Mutual</a:t>
            </a:r>
          </a:p>
          <a:p>
            <a:r>
              <a:rPr lang="en-US" sz="1200" dirty="0" smtClean="0"/>
              <a:t>	Approved by Faculty advisor</a:t>
            </a:r>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16</a:t>
            </a:fld>
            <a:endParaRPr lang="en-US"/>
          </a:p>
        </p:txBody>
      </p:sp>
    </p:spTree>
    <p:extLst>
      <p:ext uri="{BB962C8B-B14F-4D97-AF65-F5344CB8AC3E}">
        <p14:creationId xmlns:p14="http://schemas.microsoft.com/office/powerpoint/2010/main" val="375751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Categorization of activity</a:t>
            </a:r>
          </a:p>
          <a:p>
            <a:pPr marL="457200" indent="-457200">
              <a:buFont typeface="Wingdings" charset="2"/>
              <a:buChar char="u"/>
            </a:pPr>
            <a:r>
              <a:rPr lang="en-US" sz="1200" dirty="0" smtClean="0"/>
              <a:t>Label: temp employment – minimum wage, child labor, recordkeeping and overtime applies</a:t>
            </a:r>
          </a:p>
          <a:p>
            <a:pPr marL="457200" indent="-457200">
              <a:buFont typeface="Wingdings" charset="2"/>
              <a:buChar char="u"/>
            </a:pPr>
            <a:r>
              <a:rPr lang="en-US" sz="1200" dirty="0" smtClean="0"/>
              <a:t>For religious, charitable, civic, or humanitarian purposes </a:t>
            </a:r>
          </a:p>
          <a:p>
            <a:pPr marL="457200" indent="-457200">
              <a:buFont typeface="Wingdings" charset="2"/>
              <a:buChar char="u"/>
            </a:pPr>
            <a:r>
              <a:rPr lang="en-US" sz="1200" dirty="0" smtClean="0"/>
              <a:t>Volunteer time freely</a:t>
            </a:r>
          </a:p>
          <a:p>
            <a:pPr marL="457200" indent="-457200">
              <a:buFont typeface="Wingdings" charset="2"/>
              <a:buChar char="u"/>
            </a:pPr>
            <a:r>
              <a:rPr lang="en-US" sz="1200" dirty="0" smtClean="0"/>
              <a:t>No expectation of compensation</a:t>
            </a:r>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17</a:t>
            </a:fld>
            <a:endParaRPr lang="en-US"/>
          </a:p>
        </p:txBody>
      </p:sp>
    </p:spTree>
    <p:extLst>
      <p:ext uri="{BB962C8B-B14F-4D97-AF65-F5344CB8AC3E}">
        <p14:creationId xmlns:p14="http://schemas.microsoft.com/office/powerpoint/2010/main" val="122973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457200" indent="-457200">
              <a:buFont typeface="Wingdings" charset="2"/>
              <a:buChar char="u"/>
            </a:pPr>
            <a:r>
              <a:rPr lang="en-US" sz="2800" b="1" dirty="0" smtClean="0"/>
              <a:t>For </a:t>
            </a:r>
            <a:r>
              <a:rPr lang="en-US" sz="2800" b="1" dirty="0" err="1" smtClean="0"/>
              <a:t>Millennials</a:t>
            </a:r>
            <a:r>
              <a:rPr lang="en-US" sz="2800" b="1" dirty="0" smtClean="0"/>
              <a:t>, the line between work and personal time is an artificial boundary. </a:t>
            </a:r>
            <a:r>
              <a:rPr lang="en-US" b="1" dirty="0" smtClean="0"/>
              <a:t> </a:t>
            </a:r>
          </a:p>
          <a:p>
            <a:pPr marL="685800" lvl="1" indent="-457200"/>
            <a:r>
              <a:rPr lang="en-US" sz="2400" dirty="0" smtClean="0"/>
              <a:t>It makes no more sense to them for you to worry about their doing personal emails and texts during “work” time than for them to worry about doing work emails and texts on their “personal” time.</a:t>
            </a:r>
          </a:p>
          <a:p>
            <a:pPr marL="685800" lvl="1" indent="-457200"/>
            <a:r>
              <a:rPr lang="en-US" sz="2400" dirty="0" smtClean="0"/>
              <a:t>There is no work time. There is no personal time. There is no work/life balance. There’s just life.</a:t>
            </a:r>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23</a:t>
            </a:fld>
            <a:endParaRPr lang="en-US"/>
          </a:p>
        </p:txBody>
      </p:sp>
    </p:spTree>
    <p:extLst>
      <p:ext uri="{BB962C8B-B14F-4D97-AF65-F5344CB8AC3E}">
        <p14:creationId xmlns:p14="http://schemas.microsoft.com/office/powerpoint/2010/main" val="1090240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457200" indent="-457200">
              <a:buFont typeface="Wingdings" charset="2"/>
              <a:buChar char="u"/>
            </a:pPr>
            <a:r>
              <a:rPr lang="en-US" sz="2800" b="1" dirty="0" smtClean="0"/>
              <a:t>For </a:t>
            </a:r>
            <a:r>
              <a:rPr lang="en-US" sz="2800" b="1" dirty="0" err="1" smtClean="0"/>
              <a:t>Millennials</a:t>
            </a:r>
            <a:r>
              <a:rPr lang="en-US" sz="2800" b="1" dirty="0" smtClean="0"/>
              <a:t>, work must have meaning. </a:t>
            </a:r>
          </a:p>
          <a:p>
            <a:pPr marL="514350" lvl="1" indent="-285750"/>
            <a:r>
              <a:rPr lang="en-US" sz="2400" dirty="0" smtClean="0"/>
              <a:t>They won’t commit to you or to the organization. They will commit to a meaningful, good for others cause.</a:t>
            </a:r>
          </a:p>
          <a:p>
            <a:pPr lvl="0"/>
            <a:endParaRPr lang="en-US" sz="1400" b="1" dirty="0" smtClean="0"/>
          </a:p>
          <a:p>
            <a:pPr lvl="0"/>
            <a:r>
              <a:rPr lang="en-US" sz="1400" b="1" dirty="0" smtClean="0"/>
              <a:t>Provide structure.</a:t>
            </a:r>
            <a:r>
              <a:rPr lang="en-US" sz="1400" dirty="0" smtClean="0"/>
              <a:t> </a:t>
            </a:r>
          </a:p>
          <a:p>
            <a:pPr marL="342900" lvl="0" indent="-342900">
              <a:buFont typeface="Arial"/>
              <a:buChar char="•"/>
            </a:pPr>
            <a:r>
              <a:rPr lang="en-US" sz="1200" dirty="0" smtClean="0"/>
              <a:t>Reports have monthly due dates. </a:t>
            </a:r>
          </a:p>
          <a:p>
            <a:pPr marL="342900" lvl="0" indent="-342900">
              <a:buFont typeface="Arial"/>
              <a:buChar char="•"/>
            </a:pPr>
            <a:r>
              <a:rPr lang="en-US" sz="1200" dirty="0" smtClean="0"/>
              <a:t>Jobs have fairly regular hours.</a:t>
            </a:r>
          </a:p>
          <a:p>
            <a:pPr marL="342900" lvl="0" indent="-342900">
              <a:buFont typeface="Arial"/>
              <a:buChar char="•"/>
            </a:pPr>
            <a:r>
              <a:rPr lang="en-US" sz="1200" dirty="0" smtClean="0"/>
              <a:t>Certain activities are scheduled every day. </a:t>
            </a:r>
          </a:p>
          <a:p>
            <a:pPr marL="342900" lvl="0" indent="-342900">
              <a:buFont typeface="Arial"/>
              <a:buChar char="•"/>
            </a:pPr>
            <a:r>
              <a:rPr lang="en-US" sz="1200" dirty="0" smtClean="0"/>
              <a:t>Meetings have agendas and minutes. </a:t>
            </a:r>
          </a:p>
          <a:p>
            <a:pPr marL="342900" lvl="0" indent="-342900">
              <a:buFont typeface="Arial"/>
              <a:buChar char="•"/>
            </a:pPr>
            <a:r>
              <a:rPr lang="en-US" sz="1200" dirty="0" smtClean="0"/>
              <a:t>Goals are clearly stated and progress is assessed. </a:t>
            </a:r>
          </a:p>
          <a:p>
            <a:pPr marL="342900" lvl="0" indent="-342900">
              <a:buFont typeface="Arial"/>
              <a:buChar char="•"/>
            </a:pPr>
            <a:r>
              <a:rPr lang="en-US" sz="1200" dirty="0" smtClean="0"/>
              <a:t>Define assignments and success factors.</a:t>
            </a:r>
          </a:p>
          <a:p>
            <a:pPr lvl="0"/>
            <a:r>
              <a:rPr lang="en-US" sz="1400" b="1" dirty="0" smtClean="0"/>
              <a:t>Provide leadership and guidance.</a:t>
            </a:r>
          </a:p>
          <a:p>
            <a:pPr marL="342900" lvl="0" indent="-342900">
              <a:buFont typeface="Arial"/>
              <a:buChar char="•"/>
            </a:pPr>
            <a:r>
              <a:rPr lang="en-US" sz="1200" dirty="0" smtClean="0"/>
              <a:t> </a:t>
            </a:r>
            <a:r>
              <a:rPr lang="en-US" sz="1200" dirty="0" err="1" smtClean="0"/>
              <a:t>Millennials</a:t>
            </a:r>
            <a:r>
              <a:rPr lang="en-US" sz="1200" dirty="0" smtClean="0"/>
              <a:t> want to look up to you, learn from you, and receive daily feedback from you. </a:t>
            </a:r>
          </a:p>
          <a:p>
            <a:pPr marL="342900" lvl="0" indent="-342900">
              <a:buFont typeface="Arial"/>
              <a:buChar char="•"/>
            </a:pPr>
            <a:r>
              <a:rPr lang="en-US" sz="1200" dirty="0" smtClean="0"/>
              <a:t>They want “in” on the whole picture and to know the scoop.</a:t>
            </a:r>
          </a:p>
          <a:p>
            <a:pPr marL="342900" lvl="0" indent="-342900">
              <a:buFont typeface="Arial"/>
              <a:buChar char="•"/>
            </a:pPr>
            <a:r>
              <a:rPr lang="en-US" sz="1200" dirty="0" smtClean="0"/>
              <a:t> Plan to spend a time teaching and coaching and be aware of this commitment to </a:t>
            </a:r>
            <a:r>
              <a:rPr lang="en-US" sz="1200" dirty="0" err="1" smtClean="0"/>
              <a:t>millennials</a:t>
            </a:r>
            <a:r>
              <a:rPr lang="en-US" sz="1200" dirty="0" smtClean="0"/>
              <a:t> when you hire them. </a:t>
            </a:r>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24</a:t>
            </a:fld>
            <a:endParaRPr lang="en-US"/>
          </a:p>
        </p:txBody>
      </p:sp>
    </p:spTree>
    <p:extLst>
      <p:ext uri="{BB962C8B-B14F-4D97-AF65-F5344CB8AC3E}">
        <p14:creationId xmlns:p14="http://schemas.microsoft.com/office/powerpoint/2010/main" val="1554936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smtClean="0"/>
              <a:t>Encourage the millennial's self-assuredness, "can-do" attitude, and positive personal self-image.</a:t>
            </a:r>
            <a:r>
              <a:rPr lang="en-US" sz="1400" dirty="0" smtClean="0"/>
              <a:t> </a:t>
            </a:r>
          </a:p>
          <a:p>
            <a:pPr marL="342900" lvl="0" indent="-342900">
              <a:buFont typeface="Arial"/>
              <a:buChar char="•"/>
            </a:pPr>
            <a:r>
              <a:rPr lang="en-US" sz="1200" dirty="0" err="1" smtClean="0"/>
              <a:t>Millennials</a:t>
            </a:r>
            <a:r>
              <a:rPr lang="en-US" sz="1200" dirty="0" smtClean="0"/>
              <a:t> are ready to take on the world. Their parents told them they can do it - they can. </a:t>
            </a:r>
          </a:p>
          <a:p>
            <a:pPr marL="342900" lvl="0" indent="-342900">
              <a:buFont typeface="Arial"/>
              <a:buChar char="•"/>
            </a:pPr>
            <a:r>
              <a:rPr lang="en-US" sz="1200" dirty="0" smtClean="0"/>
              <a:t>Encourage - don't squash them or contain them.</a:t>
            </a:r>
          </a:p>
          <a:p>
            <a:r>
              <a:rPr lang="en-US" sz="1400" b="1" dirty="0" smtClean="0"/>
              <a:t>Take advantage of the millennial's comfort level with teams. </a:t>
            </a:r>
          </a:p>
          <a:p>
            <a:pPr marL="342900" indent="-342900">
              <a:buFont typeface="Arial"/>
              <a:buChar char="•"/>
            </a:pPr>
            <a:r>
              <a:rPr lang="en-US" sz="1200" b="1" dirty="0" smtClean="0"/>
              <a:t>Encourage them to join.</a:t>
            </a:r>
            <a:r>
              <a:rPr lang="en-US" sz="1200" dirty="0" smtClean="0"/>
              <a:t> They are used to working in groups and teams. </a:t>
            </a:r>
          </a:p>
          <a:p>
            <a:pPr marL="342900" indent="-342900">
              <a:buFont typeface="Arial"/>
              <a:buChar char="•"/>
            </a:pPr>
            <a:r>
              <a:rPr lang="en-US" sz="1200" dirty="0" smtClean="0"/>
              <a:t>In contrast to lone-ranger attitudes of earlier generations, </a:t>
            </a:r>
            <a:r>
              <a:rPr lang="en-US" sz="1200" dirty="0" err="1" smtClean="0"/>
              <a:t>millennials</a:t>
            </a:r>
            <a:r>
              <a:rPr lang="en-US" sz="1200" dirty="0" smtClean="0"/>
              <a:t> actually believe a team can accomplish more and better - they've experienced team success.</a:t>
            </a:r>
            <a:br>
              <a:rPr lang="en-US" sz="1200" dirty="0" smtClean="0"/>
            </a:br>
            <a:endParaRPr lang="en-US" sz="1200" dirty="0" smtClean="0"/>
          </a:p>
          <a:p>
            <a:pPr lvl="0"/>
            <a:r>
              <a:rPr lang="en-US" sz="1400" b="1" dirty="0" smtClean="0"/>
              <a:t>Listen to the millennial employee.</a:t>
            </a:r>
            <a:r>
              <a:rPr lang="en-US" sz="1400" dirty="0" smtClean="0"/>
              <a:t> </a:t>
            </a:r>
          </a:p>
          <a:p>
            <a:pPr marL="342900" lvl="0" indent="-342900">
              <a:buFont typeface="Arial"/>
              <a:buChar char="•"/>
            </a:pPr>
            <a:r>
              <a:rPr lang="en-US" sz="1200" dirty="0" smtClean="0"/>
              <a:t>Your millennial employees are used to loving parents who have scheduled their lives around the activities and events of their children. </a:t>
            </a:r>
          </a:p>
          <a:p>
            <a:pPr marL="342900" lvl="0" indent="-342900">
              <a:buFont typeface="Arial"/>
              <a:buChar char="•"/>
            </a:pPr>
            <a:r>
              <a:rPr lang="en-US" sz="1200" dirty="0" smtClean="0"/>
              <a:t>These young adults have ideas and opinions, and don't take kindly to having their thoughts ignored. </a:t>
            </a:r>
          </a:p>
          <a:p>
            <a:pPr marL="342900" lvl="0" indent="-342900">
              <a:buFont typeface="Arial"/>
              <a:buChar char="•"/>
            </a:pPr>
            <a:r>
              <a:rPr lang="en-US" sz="1200" dirty="0" smtClean="0"/>
              <a:t>After all, they had the best listening, most child-centric audience in history.</a:t>
            </a:r>
          </a:p>
          <a:p>
            <a:pPr marL="342900" indent="-342900">
              <a:buFont typeface="Arial"/>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25</a:t>
            </a:fld>
            <a:endParaRPr lang="en-US"/>
          </a:p>
        </p:txBody>
      </p:sp>
    </p:spTree>
    <p:extLst>
      <p:ext uri="{BB962C8B-B14F-4D97-AF65-F5344CB8AC3E}">
        <p14:creationId xmlns:p14="http://schemas.microsoft.com/office/powerpoint/2010/main" val="301054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b="1" dirty="0" smtClean="0"/>
              <a:t>Millennial employees are multi-</a:t>
            </a:r>
            <a:r>
              <a:rPr lang="en-US" sz="1400" b="1" dirty="0" err="1" smtClean="0"/>
              <a:t>taskers</a:t>
            </a:r>
            <a:r>
              <a:rPr lang="en-US" sz="1400" b="1" dirty="0" smtClean="0"/>
              <a:t> on a scale you’ve never seen before.</a:t>
            </a:r>
            <a:r>
              <a:rPr lang="en-US" sz="1400" dirty="0" smtClean="0"/>
              <a:t> </a:t>
            </a:r>
          </a:p>
          <a:p>
            <a:pPr marL="285750" indent="-285750">
              <a:buFont typeface="Arial"/>
              <a:buChar char="•"/>
            </a:pPr>
            <a:r>
              <a:rPr lang="en-US" sz="1200" dirty="0" smtClean="0"/>
              <a:t>Multiple tasks don’t phase them. </a:t>
            </a:r>
          </a:p>
          <a:p>
            <a:pPr marL="285750" indent="-285750">
              <a:buFont typeface="Arial"/>
              <a:buChar char="•"/>
            </a:pPr>
            <a:r>
              <a:rPr lang="en-US" sz="1200" dirty="0" smtClean="0"/>
              <a:t>Talk on the phone while doing email and answering multiple instant messages – yes! This is a way of life</a:t>
            </a:r>
          </a:p>
          <a:p>
            <a:pPr marL="285750" indent="-285750">
              <a:buFont typeface="Arial"/>
              <a:buChar char="•"/>
            </a:pPr>
            <a:r>
              <a:rPr lang="en-US" sz="1200" dirty="0" smtClean="0"/>
              <a:t>Without many different tasks and goals to pursue within the week, the </a:t>
            </a:r>
            <a:r>
              <a:rPr lang="en-US" sz="1200" dirty="0" err="1" smtClean="0"/>
              <a:t>millennials</a:t>
            </a:r>
            <a:r>
              <a:rPr lang="en-US" sz="1200" dirty="0" smtClean="0"/>
              <a:t> will likely experience boredom</a:t>
            </a:r>
          </a:p>
          <a:p>
            <a:pPr marL="285750" indent="-285750">
              <a:buFont typeface="Arial"/>
              <a:buChar char="•"/>
            </a:pPr>
            <a:r>
              <a:rPr lang="en-US" sz="1200" dirty="0" smtClean="0"/>
              <a:t> What’s happening next is their mantra</a:t>
            </a:r>
          </a:p>
          <a:p>
            <a:pPr marL="285750" indent="-285750">
              <a:buFont typeface="Arial"/>
              <a:buChar char="•"/>
            </a:pPr>
            <a:endParaRPr lang="en-US" sz="1200" dirty="0" smtClean="0"/>
          </a:p>
          <a:p>
            <a:pPr marL="457200" indent="-457200">
              <a:buFont typeface="Wingdings" charset="2"/>
              <a:buChar char="u"/>
            </a:pPr>
            <a:r>
              <a:rPr lang="en-US" sz="2800" b="1" dirty="0" smtClean="0"/>
              <a:t>Take advantage of your millennial employee’s computer, cell phone, and electronic literacy</a:t>
            </a:r>
          </a:p>
          <a:p>
            <a:pPr marL="685800" lvl="1" indent="-457200"/>
            <a:r>
              <a:rPr lang="en-US" sz="2400" dirty="0" smtClean="0"/>
              <a:t>Leverage and let them leverage the electronic tools they are so familiar with </a:t>
            </a:r>
          </a:p>
          <a:p>
            <a:pPr marL="685800" lvl="1" indent="-457200"/>
            <a:r>
              <a:rPr lang="en-US" sz="2400" dirty="0" smtClean="0"/>
              <a:t>Utilize them as trainers for others: </a:t>
            </a:r>
          </a:p>
          <a:p>
            <a:pPr marL="908050" lvl="2" indent="-457200"/>
            <a:r>
              <a:rPr lang="en-US" sz="2400" dirty="0" smtClean="0"/>
              <a:t>Google Docs? LinkedIn Recruiting? Twitter feeds? They know them all.</a:t>
            </a:r>
          </a:p>
          <a:p>
            <a:pPr marL="285750" indent="-2857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26</a:t>
            </a:fld>
            <a:endParaRPr lang="en-US"/>
          </a:p>
        </p:txBody>
      </p:sp>
    </p:spTree>
    <p:extLst>
      <p:ext uri="{BB962C8B-B14F-4D97-AF65-F5344CB8AC3E}">
        <p14:creationId xmlns:p14="http://schemas.microsoft.com/office/powerpoint/2010/main" val="327627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charset="2"/>
              <a:buChar char="u"/>
            </a:pPr>
            <a:r>
              <a:rPr lang="en-US" sz="2800" dirty="0" smtClean="0"/>
              <a:t>Highlight integrated learning goals</a:t>
            </a:r>
          </a:p>
          <a:p>
            <a:pPr marL="457200" indent="-457200">
              <a:buFont typeface="Wingdings" charset="2"/>
              <a:buChar char="u"/>
            </a:pPr>
            <a:r>
              <a:rPr lang="en-US" sz="2800" dirty="0" smtClean="0"/>
              <a:t>Position Description</a:t>
            </a:r>
          </a:p>
          <a:p>
            <a:pPr marL="457200" indent="-457200">
              <a:buFont typeface="Wingdings" charset="2"/>
              <a:buChar char="u"/>
            </a:pPr>
            <a:r>
              <a:rPr lang="en-US" sz="2800" dirty="0" smtClean="0"/>
              <a:t>Supervision</a:t>
            </a:r>
          </a:p>
          <a:p>
            <a:pPr marL="685800" lvl="1" indent="-457200">
              <a:buFont typeface="Courier New"/>
              <a:buChar char="o"/>
            </a:pPr>
            <a:r>
              <a:rPr lang="en-US" sz="2400" dirty="0" smtClean="0"/>
              <a:t>Expectations</a:t>
            </a:r>
          </a:p>
          <a:p>
            <a:pPr marL="685800" lvl="1" indent="-457200">
              <a:buFont typeface="Courier New"/>
              <a:buChar char="o"/>
            </a:pPr>
            <a:r>
              <a:rPr lang="en-US" sz="2400" dirty="0" smtClean="0"/>
              <a:t>Evaluation – written and oral feedback</a:t>
            </a:r>
          </a:p>
          <a:p>
            <a:pPr marL="685800" lvl="1" indent="-457200">
              <a:buFont typeface="Courier New"/>
              <a:buChar char="o"/>
            </a:pPr>
            <a:r>
              <a:rPr lang="en-US" sz="2400" dirty="0" smtClean="0"/>
              <a:t>Contact with faculty</a:t>
            </a:r>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27</a:t>
            </a:fld>
            <a:endParaRPr lang="en-US"/>
          </a:p>
        </p:txBody>
      </p:sp>
    </p:spTree>
    <p:extLst>
      <p:ext uri="{BB962C8B-B14F-4D97-AF65-F5344CB8AC3E}">
        <p14:creationId xmlns:p14="http://schemas.microsoft.com/office/powerpoint/2010/main" val="356902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marR="0" lvl="1" indent="0" algn="l" defTabSz="457200" rtl="0" eaLnBrk="1" fontAlgn="base" latinLnBrk="0" hangingPunct="1">
              <a:lnSpc>
                <a:spcPct val="100000"/>
              </a:lnSpc>
              <a:spcBef>
                <a:spcPct val="30000"/>
              </a:spcBef>
              <a:spcAft>
                <a:spcPct val="0"/>
              </a:spcAft>
              <a:buClrTx/>
              <a:buSzTx/>
              <a:buFont typeface="Courier New"/>
              <a:buNone/>
              <a:tabLst/>
              <a:defRPr/>
            </a:pPr>
            <a:r>
              <a:rPr lang="en-US" sz="2400" dirty="0" smtClean="0"/>
              <a:t>Position description</a:t>
            </a:r>
          </a:p>
          <a:p>
            <a:pPr marL="571500" lvl="1" indent="-342900">
              <a:buFont typeface="Courier New"/>
              <a:buChar char="o"/>
            </a:pPr>
            <a:r>
              <a:rPr lang="en-US" sz="2400" dirty="0" smtClean="0"/>
              <a:t>Tasks, duties and responsibilities</a:t>
            </a:r>
          </a:p>
          <a:p>
            <a:pPr marL="571500" lvl="1" indent="-342900">
              <a:buFont typeface="Courier New"/>
              <a:buChar char="o"/>
            </a:pPr>
            <a:r>
              <a:rPr lang="en-US" sz="2400" dirty="0" smtClean="0"/>
              <a:t>Knowledge skills and abilities</a:t>
            </a:r>
          </a:p>
          <a:p>
            <a:pPr marL="571500" lvl="1" indent="-342900">
              <a:buFont typeface="Courier New"/>
              <a:buChar char="o"/>
            </a:pPr>
            <a:r>
              <a:rPr lang="en-US" sz="2400" dirty="0" smtClean="0"/>
              <a:t>Specific expectations: outcomes, hours, reporting</a:t>
            </a:r>
          </a:p>
          <a:p>
            <a:pPr marL="571500" lvl="1" indent="-342900">
              <a:buFont typeface="Courier New"/>
              <a:buChar char="o"/>
            </a:pPr>
            <a:endParaRPr lang="en-US" sz="2400" dirty="0" smtClean="0"/>
          </a:p>
          <a:p>
            <a:pPr marL="228600" lvl="1" indent="0">
              <a:buFont typeface="Courier New"/>
              <a:buNone/>
            </a:pPr>
            <a:r>
              <a:rPr lang="en-US" sz="2400" dirty="0" smtClean="0"/>
              <a:t>Clarity</a:t>
            </a:r>
          </a:p>
          <a:p>
            <a:pPr marL="685800" lvl="1" indent="-457200">
              <a:buFont typeface="Courier New"/>
              <a:buChar char="o"/>
            </a:pPr>
            <a:r>
              <a:rPr lang="en-US" sz="2800" dirty="0" smtClean="0"/>
              <a:t>No assumptions – explain clearly</a:t>
            </a:r>
          </a:p>
          <a:p>
            <a:pPr marL="685800" lvl="1" indent="-457200">
              <a:buFont typeface="Courier New"/>
              <a:buChar char="o"/>
            </a:pPr>
            <a:r>
              <a:rPr lang="en-US" sz="2800" dirty="0" smtClean="0"/>
              <a:t>No hiding – “other duties as assigned”</a:t>
            </a:r>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8</a:t>
            </a:fld>
            <a:endParaRPr lang="en-US"/>
          </a:p>
        </p:txBody>
      </p:sp>
    </p:spTree>
    <p:extLst>
      <p:ext uri="{BB962C8B-B14F-4D97-AF65-F5344CB8AC3E}">
        <p14:creationId xmlns:p14="http://schemas.microsoft.com/office/powerpoint/2010/main" val="168605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 Credit – evidence of intent to learn connected to field of study</a:t>
            </a:r>
          </a:p>
          <a:p>
            <a:pPr marL="685800" lvl="1" indent="-457200">
              <a:buFont typeface="Courier New"/>
              <a:buChar char="o"/>
            </a:pPr>
            <a:r>
              <a:rPr lang="en-US" sz="2400" dirty="0" smtClean="0"/>
              <a:t>Measure for effective completion</a:t>
            </a:r>
          </a:p>
          <a:p>
            <a:pPr marL="908050" lvl="2" indent="-457200"/>
            <a:r>
              <a:rPr lang="en-US" sz="2000" dirty="0" smtClean="0"/>
              <a:t>Academic Credit</a:t>
            </a:r>
          </a:p>
          <a:p>
            <a:pPr marL="908050" lvl="2" indent="-457200"/>
            <a:r>
              <a:rPr lang="en-US" sz="2000" dirty="0" smtClean="0"/>
              <a:t>Assessment</a:t>
            </a:r>
          </a:p>
          <a:p>
            <a:pPr marL="908050" lvl="2" indent="-457200"/>
            <a:r>
              <a:rPr lang="en-US" sz="2000" dirty="0" smtClean="0"/>
              <a:t>Evaluation</a:t>
            </a:r>
          </a:p>
          <a:p>
            <a:pPr marL="228600" lvl="1" indent="0">
              <a:buFont typeface="Courier New"/>
              <a:buNone/>
            </a:pPr>
            <a:r>
              <a:rPr lang="en-US" sz="2400" dirty="0" smtClean="0"/>
              <a:t>Assessment and evaluation</a:t>
            </a:r>
          </a:p>
          <a:p>
            <a:pPr marL="685800" lvl="1" indent="-457200">
              <a:buFont typeface="Courier New"/>
              <a:buChar char="o"/>
            </a:pPr>
            <a:r>
              <a:rPr lang="en-US" sz="2400" dirty="0" smtClean="0"/>
              <a:t>Assess –increase quality</a:t>
            </a:r>
          </a:p>
          <a:p>
            <a:pPr marL="685800" lvl="1" indent="-457200">
              <a:buFont typeface="Courier New"/>
              <a:buChar char="o"/>
            </a:pPr>
            <a:r>
              <a:rPr lang="en-US" sz="2400" dirty="0" smtClean="0"/>
              <a:t>Evaluate - judge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9</a:t>
            </a:fld>
            <a:endParaRPr lang="en-US"/>
          </a:p>
        </p:txBody>
      </p:sp>
    </p:spTree>
    <p:extLst>
      <p:ext uri="{BB962C8B-B14F-4D97-AF65-F5344CB8AC3E}">
        <p14:creationId xmlns:p14="http://schemas.microsoft.com/office/powerpoint/2010/main" val="22918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indent="0">
              <a:buFont typeface="Courier New"/>
              <a:buNone/>
            </a:pPr>
            <a:endParaRPr lang="en-US" sz="2400" dirty="0" smtClean="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10</a:t>
            </a:fld>
            <a:endParaRPr lang="en-US"/>
          </a:p>
        </p:txBody>
      </p:sp>
    </p:spTree>
    <p:extLst>
      <p:ext uri="{BB962C8B-B14F-4D97-AF65-F5344CB8AC3E}">
        <p14:creationId xmlns:p14="http://schemas.microsoft.com/office/powerpoint/2010/main" val="291311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for attendees with detail</a:t>
            </a:r>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11</a:t>
            </a:fld>
            <a:endParaRPr lang="en-US"/>
          </a:p>
        </p:txBody>
      </p:sp>
    </p:spTree>
    <p:extLst>
      <p:ext uri="{BB962C8B-B14F-4D97-AF65-F5344CB8AC3E}">
        <p14:creationId xmlns:p14="http://schemas.microsoft.com/office/powerpoint/2010/main" val="25959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a:buChar char="•"/>
            </a:pPr>
            <a:r>
              <a:rPr lang="en-US" sz="1200" dirty="0" smtClean="0"/>
              <a:t>Apply knowledge and skills related to the concepts, principles, and methodologies of one’s major or discipline and liberal arts education thereby connecting theory to practice. </a:t>
            </a:r>
          </a:p>
          <a:p>
            <a:pPr marL="457200" lvl="0" indent="-457200">
              <a:buFont typeface="Arial"/>
              <a:buChar char="•"/>
            </a:pPr>
            <a:r>
              <a:rPr lang="en-US" sz="1200" dirty="0" smtClean="0"/>
              <a:t>Acquire new knowledge in a new setting to enhance classroom education. </a:t>
            </a:r>
          </a:p>
          <a:p>
            <a:pPr marL="457200" lvl="0" indent="-457200">
              <a:buFont typeface="Arial"/>
              <a:buChar char="•"/>
            </a:pPr>
            <a:r>
              <a:rPr lang="en-US" sz="1200" dirty="0" smtClean="0"/>
              <a:t>Integrate or synthesize knowledge from diverse disciplines, courses and areas of experience. </a:t>
            </a:r>
          </a:p>
          <a:p>
            <a:pPr marL="457200" lvl="0" indent="-457200">
              <a:buFont typeface="Arial"/>
              <a:buChar char="•"/>
            </a:pPr>
            <a:r>
              <a:rPr lang="en-US" sz="1200" dirty="0" smtClean="0"/>
              <a:t>Apply higher order thinking skills, such as critical thinking, analysis, synthesis, evaluation, and complex problem solving, to “real world” situations. </a:t>
            </a:r>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12</a:t>
            </a:fld>
            <a:endParaRPr lang="en-US"/>
          </a:p>
        </p:txBody>
      </p:sp>
    </p:spTree>
    <p:extLst>
      <p:ext uri="{BB962C8B-B14F-4D97-AF65-F5344CB8AC3E}">
        <p14:creationId xmlns:p14="http://schemas.microsoft.com/office/powerpoint/2010/main" val="288452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sz="2400" dirty="0" smtClean="0"/>
              <a:t>Oral Communication: </a:t>
            </a:r>
          </a:p>
          <a:p>
            <a:pPr lvl="2"/>
            <a:r>
              <a:rPr lang="en-US" sz="2000" dirty="0" smtClean="0"/>
              <a:t>Verbally express ideas clearly and persuasively with clients, supervisors and colleagues and to participate effectively in discussion. </a:t>
            </a:r>
          </a:p>
          <a:p>
            <a:pPr lvl="1"/>
            <a:r>
              <a:rPr lang="en-US" sz="2400" dirty="0" smtClean="0"/>
              <a:t>Written Communication</a:t>
            </a:r>
            <a:r>
              <a:rPr lang="en-US" dirty="0" smtClean="0"/>
              <a:t>: </a:t>
            </a:r>
          </a:p>
          <a:p>
            <a:pPr lvl="2"/>
            <a:r>
              <a:rPr lang="en-US" sz="2000" dirty="0" smtClean="0"/>
              <a:t>Express ideas clearly and persuasively in writing as evidenced by acceptable student accomplishment in at least three (3) of the following: </a:t>
            </a:r>
          </a:p>
          <a:p>
            <a:pPr lvl="3"/>
            <a:r>
              <a:rPr lang="en-US" sz="2000" dirty="0" smtClean="0"/>
              <a:t>Student daily logs </a:t>
            </a:r>
          </a:p>
          <a:p>
            <a:pPr lvl="3"/>
            <a:r>
              <a:rPr lang="en-US" sz="2000" dirty="0" smtClean="0"/>
              <a:t>Student/faculty or Student/supervisor email communication </a:t>
            </a:r>
          </a:p>
          <a:p>
            <a:pPr lvl="3"/>
            <a:r>
              <a:rPr lang="en-US" sz="2000" dirty="0" smtClean="0"/>
              <a:t>Student description/rating of internship duties and supervisor </a:t>
            </a:r>
          </a:p>
          <a:p>
            <a:pPr lvl="3"/>
            <a:r>
              <a:rPr lang="en-US" sz="2000" dirty="0" smtClean="0"/>
              <a:t>Student reports and papers</a:t>
            </a:r>
          </a:p>
          <a:p>
            <a:pPr lvl="3"/>
            <a:r>
              <a:rPr lang="en-US" sz="2000" smtClean="0"/>
              <a:t>Student final report</a:t>
            </a:r>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13</a:t>
            </a:fld>
            <a:endParaRPr lang="en-US"/>
          </a:p>
        </p:txBody>
      </p:sp>
    </p:spTree>
    <p:extLst>
      <p:ext uri="{BB962C8B-B14F-4D97-AF65-F5344CB8AC3E}">
        <p14:creationId xmlns:p14="http://schemas.microsoft.com/office/powerpoint/2010/main" val="192546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a:buChar char="•"/>
            </a:pPr>
            <a:r>
              <a:rPr lang="en-US" sz="1200" dirty="0" smtClean="0"/>
              <a:t>Develop skill competencies specific to an occupation or profession. </a:t>
            </a:r>
          </a:p>
          <a:p>
            <a:pPr marL="342900" lvl="0" indent="-342900">
              <a:buFont typeface="Arial"/>
              <a:buChar char="•"/>
            </a:pPr>
            <a:r>
              <a:rPr lang="en-US" sz="1200" dirty="0" smtClean="0"/>
              <a:t>Increase skills for understanding and working with people of diverse backgrounds and cultures </a:t>
            </a:r>
          </a:p>
          <a:p>
            <a:pPr marL="342900" lvl="0" indent="-342900">
              <a:buFont typeface="Arial"/>
              <a:buChar char="•"/>
            </a:pPr>
            <a:r>
              <a:rPr lang="en-US" sz="1200" dirty="0" smtClean="0"/>
              <a:t>Acquire </a:t>
            </a:r>
            <a:r>
              <a:rPr lang="en-US" sz="1200" i="1" dirty="0" smtClean="0"/>
              <a:t>additional</a:t>
            </a:r>
            <a:r>
              <a:rPr lang="en-US" sz="1200" dirty="0" smtClean="0"/>
              <a:t> interpersonal communication and interaction skills. </a:t>
            </a:r>
          </a:p>
          <a:p>
            <a:pPr marL="342900" lvl="0" indent="-342900">
              <a:buFont typeface="Arial"/>
              <a:buChar char="•"/>
            </a:pPr>
            <a:r>
              <a:rPr lang="en-US" sz="1200" dirty="0" smtClean="0"/>
              <a:t>Develop skills to work effectively within formal and informal networks and work cultures. </a:t>
            </a:r>
          </a:p>
          <a:p>
            <a:pPr marL="342900" lvl="0" indent="-342900">
              <a:buFont typeface="Arial"/>
              <a:buChar char="•"/>
            </a:pPr>
            <a:r>
              <a:rPr lang="en-US" sz="1200" dirty="0" smtClean="0"/>
              <a:t>Further develop observation, recording &amp; interpretation skills. </a:t>
            </a:r>
          </a:p>
          <a:p>
            <a:pPr marL="342900" lvl="0" indent="-342900">
              <a:buFont typeface="Arial"/>
              <a:buChar char="•"/>
            </a:pPr>
            <a:r>
              <a:rPr lang="en-US" sz="1200" dirty="0" smtClean="0"/>
              <a:t>Develop skills needed for effective citizenship. </a:t>
            </a:r>
          </a:p>
          <a:p>
            <a:pPr marL="342900" lvl="0" indent="-342900">
              <a:buFont typeface="Arial"/>
              <a:buChar char="•"/>
            </a:pPr>
            <a:r>
              <a:rPr lang="en-US" sz="1200" dirty="0" smtClean="0"/>
              <a:t>Acquire skills in leadership. </a:t>
            </a:r>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14</a:t>
            </a:fld>
            <a:endParaRPr lang="en-US"/>
          </a:p>
        </p:txBody>
      </p:sp>
    </p:spTree>
    <p:extLst>
      <p:ext uri="{BB962C8B-B14F-4D97-AF65-F5344CB8AC3E}">
        <p14:creationId xmlns:p14="http://schemas.microsoft.com/office/powerpoint/2010/main" val="178572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a:buChar char="•"/>
            </a:pPr>
            <a:r>
              <a:rPr lang="en-US" sz="1200" dirty="0" smtClean="0"/>
              <a:t>Develop self-awareness. </a:t>
            </a:r>
          </a:p>
          <a:p>
            <a:pPr marL="457200" lvl="0" indent="-457200">
              <a:buFont typeface="Arial"/>
              <a:buChar char="•"/>
            </a:pPr>
            <a:r>
              <a:rPr lang="en-US" sz="1200" dirty="0" smtClean="0"/>
              <a:t>Clarify one's own values. </a:t>
            </a:r>
          </a:p>
          <a:p>
            <a:pPr marL="457200" lvl="0" indent="-457200">
              <a:buFont typeface="Arial"/>
              <a:buChar char="•"/>
            </a:pPr>
            <a:r>
              <a:rPr lang="en-US" sz="1200" dirty="0" smtClean="0"/>
              <a:t>Develop self-reliance and self-confidence. </a:t>
            </a:r>
          </a:p>
          <a:p>
            <a:pPr marL="457200" lvl="0" indent="-457200">
              <a:buFont typeface="Arial"/>
              <a:buChar char="•"/>
            </a:pPr>
            <a:r>
              <a:rPr lang="en-US" sz="1200" dirty="0" smtClean="0"/>
              <a:t>Develop and use an ethical perspective. </a:t>
            </a:r>
          </a:p>
          <a:p>
            <a:pPr marL="457200" lvl="0" indent="-457200">
              <a:buFont typeface="Arial"/>
              <a:buChar char="•"/>
            </a:pPr>
            <a:r>
              <a:rPr lang="en-US" sz="1200" dirty="0" smtClean="0"/>
              <a:t>Develop career awareness, direction and exploration of vocation</a:t>
            </a:r>
          </a:p>
          <a:p>
            <a:endParaRPr lang="en-US" dirty="0"/>
          </a:p>
        </p:txBody>
      </p:sp>
      <p:sp>
        <p:nvSpPr>
          <p:cNvPr id="4" name="Slide Number Placeholder 3"/>
          <p:cNvSpPr>
            <a:spLocks noGrp="1"/>
          </p:cNvSpPr>
          <p:nvPr>
            <p:ph type="sldNum" sz="quarter" idx="10"/>
          </p:nvPr>
        </p:nvSpPr>
        <p:spPr/>
        <p:txBody>
          <a:bodyPr/>
          <a:lstStyle/>
          <a:p>
            <a:pPr>
              <a:defRPr/>
            </a:pPr>
            <a:fld id="{B384DDBC-3D3A-A144-AD4A-C360283F0913}" type="slidenum">
              <a:rPr lang="en-US" smtClean="0"/>
              <a:pPr>
                <a:defRPr/>
              </a:pPr>
              <a:t>15</a:t>
            </a:fld>
            <a:endParaRPr lang="en-US"/>
          </a:p>
        </p:txBody>
      </p:sp>
    </p:spTree>
    <p:extLst>
      <p:ext uri="{BB962C8B-B14F-4D97-AF65-F5344CB8AC3E}">
        <p14:creationId xmlns:p14="http://schemas.microsoft.com/office/powerpoint/2010/main" val="334233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419600" y="1447801"/>
            <a:ext cx="4038600" cy="2133600"/>
          </a:xfrm>
          <a:prstGeom prst="rect">
            <a:avLst/>
          </a:prstGeom>
        </p:spPr>
        <p:txBody>
          <a:bodyPr lIns="0" tIns="0" rIns="0" bIns="0"/>
          <a:lstStyle>
            <a:lvl1pPr algn="l">
              <a:defRPr sz="2800">
                <a:solidFill>
                  <a:schemeClr val="tx1"/>
                </a:solidFill>
                <a:latin typeface="Calibri"/>
                <a:cs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5553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
          <p:cNvGrpSpPr>
            <a:grpSpLocks/>
          </p:cNvGrpSpPr>
          <p:nvPr/>
        </p:nvGrpSpPr>
        <p:grpSpPr bwMode="auto">
          <a:xfrm>
            <a:off x="0" y="6477000"/>
            <a:ext cx="9144000" cy="381000"/>
            <a:chOff x="0" y="0"/>
            <a:chExt cx="9448800" cy="4724400"/>
          </a:xfrm>
        </p:grpSpPr>
        <p:sp>
          <p:nvSpPr>
            <p:cNvPr id="5" name="Rectangle 4"/>
            <p:cNvSpPr/>
            <p:nvPr/>
          </p:nvSpPr>
          <p:spPr>
            <a:xfrm>
              <a:off x="0" y="0"/>
              <a:ext cx="2362200" cy="4724400"/>
            </a:xfrm>
            <a:prstGeom prst="rect">
              <a:avLst/>
            </a:prstGeom>
            <a:gradFill flip="none" rotWithShape="1">
              <a:gsLst>
                <a:gs pos="0">
                  <a:srgbClr val="F6E7BC"/>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rot="10800000">
              <a:off x="2362200" y="0"/>
              <a:ext cx="2362200" cy="4724400"/>
            </a:xfrm>
            <a:prstGeom prst="rect">
              <a:avLst/>
            </a:prstGeom>
            <a:gradFill flip="none" rotWithShape="1">
              <a:gsLst>
                <a:gs pos="0">
                  <a:srgbClr val="F6E7BC"/>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724400" y="0"/>
              <a:ext cx="2362200" cy="4724400"/>
            </a:xfrm>
            <a:prstGeom prst="rect">
              <a:avLst/>
            </a:prstGeom>
            <a:gradFill flip="none" rotWithShape="1">
              <a:gsLst>
                <a:gs pos="0">
                  <a:srgbClr val="F6E7BC"/>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rot="10800000">
              <a:off x="7086600" y="0"/>
              <a:ext cx="2362200" cy="4724400"/>
            </a:xfrm>
            <a:prstGeom prst="rect">
              <a:avLst/>
            </a:prstGeom>
            <a:gradFill flip="none" rotWithShape="1">
              <a:gsLst>
                <a:gs pos="0">
                  <a:srgbClr val="F6E7BC"/>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9" name="Picture 7" descr="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11557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0" y="1065213"/>
            <a:ext cx="9144000" cy="1587"/>
          </a:xfrm>
          <a:prstGeom prst="line">
            <a:avLst/>
          </a:prstGeom>
          <a:ln w="6350" cap="flat" cmpd="sng" algn="ctr">
            <a:solidFill>
              <a:srgbClr val="2565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410200"/>
            <a:ext cx="1114425" cy="1120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0" y="6477000"/>
            <a:ext cx="9144000" cy="1588"/>
          </a:xfrm>
          <a:prstGeom prst="line">
            <a:avLst/>
          </a:prstGeom>
          <a:ln w="6350" cap="flat" cmpd="sng" algn="ctr">
            <a:solidFill>
              <a:srgbClr val="1F598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1371600"/>
            <a:ext cx="7239000" cy="731838"/>
          </a:xfrm>
          <a:prstGeom prst="rect">
            <a:avLst/>
          </a:prstGeom>
        </p:spPr>
        <p:txBody>
          <a:bodyPr lIns="0" tIns="0" rIns="0" bIns="0"/>
          <a:lstStyle>
            <a:lvl1pPr algn="l">
              <a:defRPr sz="2800" b="0">
                <a:solidFill>
                  <a:srgbClr val="1F598F"/>
                </a:solidFill>
                <a:latin typeface="Calibri"/>
                <a:cs typeface="Calibri"/>
              </a:defRPr>
            </a:lvl1pPr>
          </a:lstStyle>
          <a:p>
            <a:r>
              <a:rPr lang="en-US" smtClean="0"/>
              <a:t>Click to edit Master title style</a:t>
            </a:r>
            <a:endParaRPr lang="en-US" dirty="0"/>
          </a:p>
        </p:txBody>
      </p:sp>
      <p:sp>
        <p:nvSpPr>
          <p:cNvPr id="3" name="Content Placeholder 2"/>
          <p:cNvSpPr>
            <a:spLocks noGrp="1"/>
          </p:cNvSpPr>
          <p:nvPr>
            <p:ph idx="1"/>
          </p:nvPr>
        </p:nvSpPr>
        <p:spPr>
          <a:xfrm>
            <a:off x="381000" y="2133600"/>
            <a:ext cx="7239000" cy="4191000"/>
          </a:xfrm>
          <a:prstGeom prst="rect">
            <a:avLst/>
          </a:prstGeom>
        </p:spPr>
        <p:txBody>
          <a:bodyPr lIns="0" tIns="0" rIns="0" bIns="0"/>
          <a:lstStyle>
            <a:lvl1pPr marL="0" indent="3175">
              <a:spcAft>
                <a:spcPts val="600"/>
              </a:spcAft>
              <a:buNone/>
              <a:defRPr sz="1800"/>
            </a:lvl1pPr>
            <a:lvl2pPr marL="228600" indent="-228600">
              <a:spcAft>
                <a:spcPts val="0"/>
              </a:spcAft>
              <a:buFont typeface="Arial"/>
              <a:buChar char="•"/>
              <a:defRPr sz="1800"/>
            </a:lvl2pPr>
            <a:lvl3pPr marL="450850" indent="-228600">
              <a:spcAft>
                <a:spcPts val="0"/>
              </a:spcAft>
              <a:buFont typeface="Courier New"/>
              <a:buChar char="o"/>
              <a:defRPr sz="1800"/>
            </a:lvl3pPr>
            <a:lvl4pPr marL="684213" indent="-228600">
              <a:spcAft>
                <a:spcPts val="0"/>
              </a:spcAft>
              <a:defRPr sz="1800"/>
            </a:lvl4pPr>
            <a:lvl5pPr marL="919163" indent="-228600">
              <a:spcAft>
                <a:spcPts val="0"/>
              </a:spcAf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613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11557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0" y="1065213"/>
            <a:ext cx="9144000" cy="1587"/>
          </a:xfrm>
          <a:prstGeom prst="line">
            <a:avLst/>
          </a:prstGeom>
          <a:ln w="6350" cap="flat" cmpd="sng" algn="ctr">
            <a:solidFill>
              <a:srgbClr val="2565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724400"/>
            <a:ext cx="1268413" cy="1268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a:grpSpLocks/>
          </p:cNvGrpSpPr>
          <p:nvPr/>
        </p:nvGrpSpPr>
        <p:grpSpPr bwMode="auto">
          <a:xfrm>
            <a:off x="0" y="6477000"/>
            <a:ext cx="9144000" cy="381000"/>
            <a:chOff x="0" y="0"/>
            <a:chExt cx="9448800" cy="4724400"/>
          </a:xfrm>
        </p:grpSpPr>
        <p:sp>
          <p:nvSpPr>
            <p:cNvPr id="7" name="Rectangle 6"/>
            <p:cNvSpPr/>
            <p:nvPr/>
          </p:nvSpPr>
          <p:spPr>
            <a:xfrm>
              <a:off x="0" y="0"/>
              <a:ext cx="2362200" cy="4724400"/>
            </a:xfrm>
            <a:prstGeom prst="rect">
              <a:avLst/>
            </a:prstGeom>
            <a:gradFill flip="none" rotWithShape="1">
              <a:gsLst>
                <a:gs pos="0">
                  <a:srgbClr val="F6E7BC"/>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rot="10800000">
              <a:off x="2362200" y="0"/>
              <a:ext cx="2362200" cy="4724400"/>
            </a:xfrm>
            <a:prstGeom prst="rect">
              <a:avLst/>
            </a:prstGeom>
            <a:gradFill flip="none" rotWithShape="1">
              <a:gsLst>
                <a:gs pos="0">
                  <a:srgbClr val="F6E7BC"/>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724400" y="0"/>
              <a:ext cx="2362200" cy="4724400"/>
            </a:xfrm>
            <a:prstGeom prst="rect">
              <a:avLst/>
            </a:prstGeom>
            <a:gradFill flip="none" rotWithShape="1">
              <a:gsLst>
                <a:gs pos="0">
                  <a:srgbClr val="F6E7BC"/>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rot="10800000">
              <a:off x="7086600" y="0"/>
              <a:ext cx="2362200" cy="4724400"/>
            </a:xfrm>
            <a:prstGeom prst="rect">
              <a:avLst/>
            </a:prstGeom>
            <a:gradFill flip="none" rotWithShape="1">
              <a:gsLst>
                <a:gs pos="0">
                  <a:srgbClr val="F6E7BC"/>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1" name="Straight Connector 10"/>
          <p:cNvCxnSpPr/>
          <p:nvPr/>
        </p:nvCxnSpPr>
        <p:spPr>
          <a:xfrm>
            <a:off x="0" y="6477000"/>
            <a:ext cx="9144000" cy="1588"/>
          </a:xfrm>
          <a:prstGeom prst="line">
            <a:avLst/>
          </a:prstGeom>
          <a:ln w="6350" cap="flat" cmpd="sng" algn="ctr">
            <a:solidFill>
              <a:srgbClr val="1F598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1219200"/>
            <a:ext cx="9144000" cy="5105400"/>
          </a:xfrm>
          <a:prstGeom prst="rect">
            <a:avLst/>
          </a:prstGeom>
        </p:spPr>
        <p:txBody>
          <a:bodyPr vert="horz" anchor="ctr"/>
          <a:lstStyle>
            <a:lvl1pPr>
              <a:defRPr sz="4000">
                <a:solidFill>
                  <a:srgbClr val="1F598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28539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hyperlink" Target="http://mainegrads.org/members.html" TargetMode="External"/><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3"/>
          <p:cNvSpPr>
            <a:spLocks noGrp="1"/>
          </p:cNvSpPr>
          <p:nvPr>
            <p:ph type="ctrTitle"/>
          </p:nvPr>
        </p:nvSpPr>
        <p:spPr bwMode="auto">
          <a:xfrm>
            <a:off x="3276600" y="2057400"/>
            <a:ext cx="54864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anchor="t" anchorCtr="0" compatLnSpc="1">
            <a:prstTxWarp prst="textNoShape">
              <a:avLst/>
            </a:prstTxWarp>
          </a:bodyPr>
          <a:lstStyle/>
          <a:p>
            <a:r>
              <a:rPr lang="en-US" sz="4400" dirty="0" smtClean="0">
                <a:latin typeface="Calibri" charset="0"/>
                <a:cs typeface="Calibri" charset="0"/>
              </a:rPr>
              <a:t>Creating an Internship Program that </a:t>
            </a:r>
            <a:r>
              <a:rPr lang="en-US" sz="4400" b="1" u="sng" dirty="0" smtClean="0">
                <a:latin typeface="Calibri" charset="0"/>
                <a:cs typeface="Calibri" charset="0"/>
              </a:rPr>
              <a:t>Works</a:t>
            </a:r>
            <a:endParaRPr lang="en-US" sz="4400" b="1" u="sng" dirty="0">
              <a:latin typeface="Calibri" charset="0"/>
              <a:cs typeface="Calibri"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42" y="228600"/>
            <a:ext cx="3343275" cy="1485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731838"/>
          </a:xfrm>
        </p:spPr>
        <p:txBody>
          <a:bodyPr/>
          <a:lstStyle/>
          <a:p>
            <a:pPr algn="ctr"/>
            <a:r>
              <a:rPr lang="en-US" sz="4400" b="1" dirty="0"/>
              <a:t>Learning Goals</a:t>
            </a:r>
          </a:p>
        </p:txBody>
      </p:sp>
      <p:sp>
        <p:nvSpPr>
          <p:cNvPr id="3" name="Content Placeholder 2"/>
          <p:cNvSpPr>
            <a:spLocks noGrp="1"/>
          </p:cNvSpPr>
          <p:nvPr>
            <p:ph idx="1"/>
          </p:nvPr>
        </p:nvSpPr>
        <p:spPr>
          <a:xfrm>
            <a:off x="152400" y="1905000"/>
            <a:ext cx="7467600" cy="3886200"/>
          </a:xfrm>
        </p:spPr>
        <p:txBody>
          <a:bodyPr/>
          <a:lstStyle/>
          <a:p>
            <a:pPr marL="685800" lvl="1" indent="-457200">
              <a:buFont typeface="Courier New"/>
              <a:buChar char="o"/>
            </a:pPr>
            <a:r>
              <a:rPr lang="en-US" sz="3200" b="1" i="1" dirty="0" smtClean="0"/>
              <a:t>At the completion of this internship, the student will be able to:</a:t>
            </a:r>
          </a:p>
          <a:p>
            <a:pPr marL="685800" lvl="1" indent="-457200">
              <a:buFont typeface="Courier New"/>
              <a:buChar char="o"/>
            </a:pPr>
            <a:endParaRPr lang="en-US" sz="3200" b="1" i="1" dirty="0" smtClean="0"/>
          </a:p>
          <a:p>
            <a:pPr marL="685800" lvl="1" indent="-457200">
              <a:buFont typeface="Courier New"/>
              <a:buChar char="o"/>
            </a:pPr>
            <a:r>
              <a:rPr lang="en-US" sz="3200" b="1" i="1" dirty="0" smtClean="0"/>
              <a:t>During the course of this internship, </a:t>
            </a:r>
            <a:r>
              <a:rPr lang="en-US" sz="3200" b="1" i="1" dirty="0"/>
              <a:t>the student will </a:t>
            </a:r>
            <a:r>
              <a:rPr lang="en-US" sz="3200" b="1" i="1" dirty="0" smtClean="0"/>
              <a:t> be provided with the opportunity to:</a:t>
            </a:r>
            <a:endParaRPr lang="en-US" sz="3200" b="1" i="1" dirty="0"/>
          </a:p>
        </p:txBody>
      </p:sp>
    </p:spTree>
    <p:extLst>
      <p:ext uri="{BB962C8B-B14F-4D97-AF65-F5344CB8AC3E}">
        <p14:creationId xmlns:p14="http://schemas.microsoft.com/office/powerpoint/2010/main" val="268007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239000" cy="731838"/>
          </a:xfrm>
        </p:spPr>
        <p:txBody>
          <a:bodyPr/>
          <a:lstStyle/>
          <a:p>
            <a:pPr algn="ctr"/>
            <a:r>
              <a:rPr lang="en-US" sz="4400" b="1" dirty="0" smtClean="0"/>
              <a:t>4 Primary Learning </a:t>
            </a:r>
            <a:r>
              <a:rPr lang="en-US" sz="4400" b="1" dirty="0"/>
              <a:t>Goals</a:t>
            </a:r>
            <a:endParaRPr lang="en-US" sz="4400" dirty="0"/>
          </a:p>
        </p:txBody>
      </p:sp>
      <p:sp>
        <p:nvSpPr>
          <p:cNvPr id="3" name="Content Placeholder 2"/>
          <p:cNvSpPr>
            <a:spLocks noGrp="1"/>
          </p:cNvSpPr>
          <p:nvPr>
            <p:ph idx="1"/>
          </p:nvPr>
        </p:nvSpPr>
        <p:spPr>
          <a:xfrm>
            <a:off x="-10194" y="1143000"/>
            <a:ext cx="7848600" cy="3657600"/>
          </a:xfrm>
        </p:spPr>
        <p:txBody>
          <a:bodyPr/>
          <a:lstStyle/>
          <a:p>
            <a:endParaRPr lang="en-US" sz="2800" b="1" dirty="0" smtClean="0"/>
          </a:p>
          <a:p>
            <a:pPr marL="1376363" lvl="4" indent="-457200">
              <a:buFont typeface="Wingdings" charset="2"/>
              <a:buChar char="u"/>
            </a:pPr>
            <a:r>
              <a:rPr lang="en-US" sz="3600" dirty="0"/>
              <a:t>Cognitive Development </a:t>
            </a:r>
            <a:endParaRPr lang="en-US" sz="3600" dirty="0" smtClean="0"/>
          </a:p>
          <a:p>
            <a:pPr marL="1376363" lvl="4" indent="-457200">
              <a:buFont typeface="Wingdings" charset="2"/>
              <a:buChar char="u"/>
            </a:pPr>
            <a:r>
              <a:rPr lang="en-US" sz="3600" dirty="0"/>
              <a:t>Communication </a:t>
            </a:r>
            <a:r>
              <a:rPr lang="en-US" sz="3600" dirty="0" smtClean="0"/>
              <a:t>Skill Development  </a:t>
            </a:r>
          </a:p>
          <a:p>
            <a:pPr marL="1376363" lvl="4" indent="-457200">
              <a:buFont typeface="Wingdings" charset="2"/>
              <a:buChar char="u"/>
            </a:pPr>
            <a:r>
              <a:rPr lang="en-US" sz="3600" dirty="0"/>
              <a:t>General Skill Development </a:t>
            </a:r>
            <a:endParaRPr lang="en-US" sz="3600" dirty="0" smtClean="0"/>
          </a:p>
          <a:p>
            <a:pPr marL="1376363" lvl="4" indent="-457200">
              <a:buFont typeface="Wingdings" charset="2"/>
              <a:buChar char="u"/>
            </a:pPr>
            <a:r>
              <a:rPr lang="en-US" sz="3600" dirty="0"/>
              <a:t>Personal Development </a:t>
            </a:r>
          </a:p>
        </p:txBody>
      </p:sp>
      <p:pic>
        <p:nvPicPr>
          <p:cNvPr id="4" name="Picture 3" descr="brai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3657600"/>
            <a:ext cx="2857500" cy="2857500"/>
          </a:xfrm>
          <a:prstGeom prst="rect">
            <a:avLst/>
          </a:prstGeom>
        </p:spPr>
      </p:pic>
    </p:spTree>
    <p:extLst>
      <p:ext uri="{BB962C8B-B14F-4D97-AF65-F5344CB8AC3E}">
        <p14:creationId xmlns:p14="http://schemas.microsoft.com/office/powerpoint/2010/main" val="20317251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731838"/>
          </a:xfrm>
        </p:spPr>
        <p:txBody>
          <a:bodyPr/>
          <a:lstStyle/>
          <a:p>
            <a:pPr algn="ctr"/>
            <a:r>
              <a:rPr lang="en-US" sz="4400" b="1" dirty="0"/>
              <a:t>Cognitive Development</a:t>
            </a:r>
          </a:p>
        </p:txBody>
      </p:sp>
      <p:sp>
        <p:nvSpPr>
          <p:cNvPr id="3" name="Content Placeholder 2"/>
          <p:cNvSpPr>
            <a:spLocks noGrp="1"/>
          </p:cNvSpPr>
          <p:nvPr>
            <p:ph idx="1"/>
          </p:nvPr>
        </p:nvSpPr>
        <p:spPr>
          <a:xfrm>
            <a:off x="609600" y="1143000"/>
            <a:ext cx="6172200" cy="5105400"/>
          </a:xfrm>
        </p:spPr>
        <p:txBody>
          <a:bodyPr/>
          <a:lstStyle/>
          <a:p>
            <a:pPr marL="457200" lvl="0" indent="-457200">
              <a:buFont typeface="Arial"/>
              <a:buChar char="•"/>
            </a:pPr>
            <a:r>
              <a:rPr lang="en-US" sz="3200" dirty="0" smtClean="0"/>
              <a:t>Apply </a:t>
            </a:r>
            <a:r>
              <a:rPr lang="en-US" sz="3200" dirty="0"/>
              <a:t>knowledge and skills </a:t>
            </a:r>
            <a:endParaRPr lang="en-US" sz="3200" dirty="0" smtClean="0"/>
          </a:p>
          <a:p>
            <a:pPr marL="457200" lvl="0" indent="-457200">
              <a:buFont typeface="Arial"/>
              <a:buChar char="•"/>
            </a:pPr>
            <a:r>
              <a:rPr lang="en-US" sz="3200" dirty="0"/>
              <a:t>C</a:t>
            </a:r>
            <a:r>
              <a:rPr lang="en-US" sz="3200" dirty="0" smtClean="0"/>
              <a:t>onnect </a:t>
            </a:r>
            <a:r>
              <a:rPr lang="en-US" sz="3200" dirty="0"/>
              <a:t>theory to practice. </a:t>
            </a:r>
          </a:p>
          <a:p>
            <a:pPr marL="457200" lvl="0" indent="-457200">
              <a:buFont typeface="Arial"/>
              <a:buChar char="•"/>
            </a:pPr>
            <a:r>
              <a:rPr lang="en-US" sz="3200" dirty="0"/>
              <a:t>Acquire new knowledge </a:t>
            </a:r>
            <a:endParaRPr lang="en-US" sz="3200" dirty="0" smtClean="0"/>
          </a:p>
          <a:p>
            <a:pPr marL="457200" indent="-457200">
              <a:buFont typeface="Arial"/>
              <a:buChar char="•"/>
            </a:pPr>
            <a:r>
              <a:rPr lang="en-US" sz="3200" dirty="0" smtClean="0"/>
              <a:t>Integrate </a:t>
            </a:r>
            <a:r>
              <a:rPr lang="en-US" sz="3200" dirty="0"/>
              <a:t>or synthesize knowledge </a:t>
            </a:r>
            <a:r>
              <a:rPr lang="en-US" sz="3200" dirty="0" smtClean="0"/>
              <a:t> </a:t>
            </a:r>
            <a:endParaRPr lang="en-US" sz="3200" dirty="0"/>
          </a:p>
          <a:p>
            <a:pPr marL="457200" indent="-457200">
              <a:buFont typeface="Arial"/>
              <a:buChar char="•"/>
            </a:pPr>
            <a:r>
              <a:rPr lang="en-US" sz="3200" dirty="0"/>
              <a:t>Apply higher order thinking </a:t>
            </a:r>
            <a:r>
              <a:rPr lang="en-US" sz="3200" dirty="0" smtClean="0"/>
              <a:t>skills to </a:t>
            </a:r>
            <a:r>
              <a:rPr lang="en-US" sz="3200" dirty="0"/>
              <a:t>“real world” situations. </a:t>
            </a:r>
          </a:p>
          <a:p>
            <a:endParaRPr lang="en-US" sz="3200" dirty="0"/>
          </a:p>
        </p:txBody>
      </p:sp>
      <p:pic>
        <p:nvPicPr>
          <p:cNvPr id="4" name="Picture 3" descr="knowled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4277064"/>
            <a:ext cx="2820995" cy="2615171"/>
          </a:xfrm>
          <a:prstGeom prst="rect">
            <a:avLst/>
          </a:prstGeom>
        </p:spPr>
      </p:pic>
    </p:spTree>
    <p:extLst>
      <p:ext uri="{BB962C8B-B14F-4D97-AF65-F5344CB8AC3E}">
        <p14:creationId xmlns:p14="http://schemas.microsoft.com/office/powerpoint/2010/main" val="37863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39000" cy="731838"/>
          </a:xfrm>
        </p:spPr>
        <p:txBody>
          <a:bodyPr/>
          <a:lstStyle/>
          <a:p>
            <a:pPr algn="ctr"/>
            <a:r>
              <a:rPr lang="en-US" sz="4400" b="1" dirty="0"/>
              <a:t>Communications Skills</a:t>
            </a:r>
          </a:p>
        </p:txBody>
      </p:sp>
      <p:sp>
        <p:nvSpPr>
          <p:cNvPr id="3" name="Content Placeholder 2"/>
          <p:cNvSpPr>
            <a:spLocks noGrp="1"/>
          </p:cNvSpPr>
          <p:nvPr>
            <p:ph idx="1"/>
          </p:nvPr>
        </p:nvSpPr>
        <p:spPr>
          <a:xfrm>
            <a:off x="1066800" y="1676400"/>
            <a:ext cx="6705600" cy="4191000"/>
          </a:xfrm>
        </p:spPr>
        <p:txBody>
          <a:bodyPr/>
          <a:lstStyle/>
          <a:p>
            <a:pPr lvl="1"/>
            <a:r>
              <a:rPr lang="en-US" sz="3200" b="1" dirty="0" smtClean="0"/>
              <a:t>Oral Communication</a:t>
            </a:r>
            <a:endParaRPr lang="en-US" sz="3200" b="1" dirty="0"/>
          </a:p>
          <a:p>
            <a:pPr lvl="2"/>
            <a:endParaRPr lang="en-US" sz="3200" b="1" dirty="0" smtClean="0"/>
          </a:p>
          <a:p>
            <a:pPr lvl="1"/>
            <a:r>
              <a:rPr lang="en-US" sz="3200" b="1" dirty="0" smtClean="0"/>
              <a:t>Written Communication</a:t>
            </a:r>
          </a:p>
          <a:p>
            <a:endParaRPr lang="en-US" sz="3200" b="1" dirty="0"/>
          </a:p>
        </p:txBody>
      </p:sp>
      <p:pic>
        <p:nvPicPr>
          <p:cNvPr id="4" name="Picture 3" descr="speake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700" y="1066800"/>
            <a:ext cx="3289300" cy="2476500"/>
          </a:xfrm>
          <a:prstGeom prst="rect">
            <a:avLst/>
          </a:prstGeom>
        </p:spPr>
      </p:pic>
      <p:pic>
        <p:nvPicPr>
          <p:cNvPr id="5" name="Picture 4" descr="writ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4800"/>
            <a:ext cx="3429000" cy="2374900"/>
          </a:xfrm>
          <a:prstGeom prst="rect">
            <a:avLst/>
          </a:prstGeom>
        </p:spPr>
      </p:pic>
    </p:spTree>
    <p:extLst>
      <p:ext uri="{BB962C8B-B14F-4D97-AF65-F5344CB8AC3E}">
        <p14:creationId xmlns:p14="http://schemas.microsoft.com/office/powerpoint/2010/main" val="39856093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39000" cy="731838"/>
          </a:xfrm>
        </p:spPr>
        <p:txBody>
          <a:bodyPr/>
          <a:lstStyle/>
          <a:p>
            <a:pPr algn="ctr"/>
            <a:r>
              <a:rPr lang="en-US" sz="4400" b="1" dirty="0"/>
              <a:t>General Skill Development </a:t>
            </a:r>
          </a:p>
        </p:txBody>
      </p:sp>
      <p:sp>
        <p:nvSpPr>
          <p:cNvPr id="3" name="Content Placeholder 2"/>
          <p:cNvSpPr>
            <a:spLocks noGrp="1"/>
          </p:cNvSpPr>
          <p:nvPr>
            <p:ph idx="1"/>
          </p:nvPr>
        </p:nvSpPr>
        <p:spPr>
          <a:xfrm>
            <a:off x="381000" y="1676400"/>
            <a:ext cx="7620000" cy="4648200"/>
          </a:xfrm>
        </p:spPr>
        <p:txBody>
          <a:bodyPr/>
          <a:lstStyle/>
          <a:p>
            <a:pPr marL="342900" lvl="0" indent="-342900">
              <a:buFont typeface="Arial"/>
              <a:buChar char="•"/>
            </a:pPr>
            <a:r>
              <a:rPr lang="en-US" sz="2800" dirty="0" smtClean="0"/>
              <a:t>Specific </a:t>
            </a:r>
            <a:r>
              <a:rPr lang="en-US" sz="2800" dirty="0"/>
              <a:t>occupation or </a:t>
            </a:r>
            <a:r>
              <a:rPr lang="en-US" sz="2800" dirty="0" smtClean="0"/>
              <a:t>profession</a:t>
            </a:r>
            <a:endParaRPr lang="en-US" sz="2800" dirty="0"/>
          </a:p>
          <a:p>
            <a:pPr marL="342900" indent="-342900">
              <a:buFont typeface="Arial"/>
              <a:buChar char="•"/>
            </a:pPr>
            <a:r>
              <a:rPr lang="en-US" sz="2800" dirty="0"/>
              <a:t>Observation, recording &amp; interpretation skills</a:t>
            </a:r>
          </a:p>
          <a:p>
            <a:pPr marL="342900" lvl="0" indent="-342900">
              <a:buFont typeface="Arial"/>
              <a:buChar char="•"/>
            </a:pPr>
            <a:r>
              <a:rPr lang="en-US" sz="2800" dirty="0" smtClean="0"/>
              <a:t>Diversity</a:t>
            </a:r>
          </a:p>
          <a:p>
            <a:pPr marL="342900" lvl="0" indent="-342900">
              <a:buFont typeface="Arial"/>
              <a:buChar char="•"/>
            </a:pPr>
            <a:r>
              <a:rPr lang="en-US" sz="2800" dirty="0"/>
              <a:t>I</a:t>
            </a:r>
            <a:r>
              <a:rPr lang="en-US" sz="2800" dirty="0" smtClean="0"/>
              <a:t>nterpersonal </a:t>
            </a:r>
          </a:p>
          <a:p>
            <a:pPr marL="342900" lvl="0" indent="-342900">
              <a:buFont typeface="Arial"/>
              <a:buChar char="•"/>
            </a:pPr>
            <a:r>
              <a:rPr lang="en-US" sz="2800" dirty="0"/>
              <a:t>N</a:t>
            </a:r>
            <a:r>
              <a:rPr lang="en-US" sz="2800" dirty="0" smtClean="0"/>
              <a:t>etworks </a:t>
            </a:r>
            <a:r>
              <a:rPr lang="en-US" sz="2800" dirty="0"/>
              <a:t>and </a:t>
            </a:r>
            <a:r>
              <a:rPr lang="en-US" sz="2800" dirty="0" smtClean="0"/>
              <a:t>cultures </a:t>
            </a:r>
            <a:endParaRPr lang="en-US" sz="2800" dirty="0"/>
          </a:p>
          <a:p>
            <a:pPr marL="342900" lvl="0" indent="-342900">
              <a:buFont typeface="Arial"/>
              <a:buChar char="•"/>
            </a:pPr>
            <a:r>
              <a:rPr lang="en-US" sz="2800" dirty="0" smtClean="0"/>
              <a:t>Effective citizenship</a:t>
            </a:r>
            <a:endParaRPr lang="en-US" sz="2800" dirty="0"/>
          </a:p>
          <a:p>
            <a:pPr marL="342900" lvl="0" indent="-342900">
              <a:buFont typeface="Arial"/>
              <a:buChar char="•"/>
            </a:pPr>
            <a:r>
              <a:rPr lang="en-US" sz="2800" dirty="0" smtClean="0"/>
              <a:t>Leadership</a:t>
            </a:r>
            <a:endParaRPr lang="en-US" sz="2800" dirty="0"/>
          </a:p>
          <a:p>
            <a:endParaRPr lang="en-US" sz="2800" dirty="0"/>
          </a:p>
        </p:txBody>
      </p:sp>
      <p:pic>
        <p:nvPicPr>
          <p:cNvPr id="4" name="Picture 3" descr="diversit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485" y="3505200"/>
            <a:ext cx="3048000" cy="3048000"/>
          </a:xfrm>
          <a:prstGeom prst="rect">
            <a:avLst/>
          </a:prstGeom>
        </p:spPr>
      </p:pic>
    </p:spTree>
    <p:extLst>
      <p:ext uri="{BB962C8B-B14F-4D97-AF65-F5344CB8AC3E}">
        <p14:creationId xmlns:p14="http://schemas.microsoft.com/office/powerpoint/2010/main" val="33541603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731838"/>
          </a:xfrm>
        </p:spPr>
        <p:txBody>
          <a:bodyPr/>
          <a:lstStyle/>
          <a:p>
            <a:pPr algn="ctr"/>
            <a:r>
              <a:rPr lang="en-US" sz="4400" b="1" dirty="0"/>
              <a:t>Personal Development </a:t>
            </a:r>
          </a:p>
        </p:txBody>
      </p:sp>
      <p:sp>
        <p:nvSpPr>
          <p:cNvPr id="3" name="Content Placeholder 2"/>
          <p:cNvSpPr>
            <a:spLocks noGrp="1"/>
          </p:cNvSpPr>
          <p:nvPr>
            <p:ph idx="1"/>
          </p:nvPr>
        </p:nvSpPr>
        <p:spPr>
          <a:xfrm>
            <a:off x="1905000" y="3124200"/>
            <a:ext cx="5715000" cy="3200400"/>
          </a:xfrm>
        </p:spPr>
        <p:txBody>
          <a:bodyPr/>
          <a:lstStyle/>
          <a:p>
            <a:pPr marL="457200" lvl="0" indent="-457200">
              <a:buFont typeface="Arial"/>
              <a:buChar char="•"/>
            </a:pPr>
            <a:r>
              <a:rPr lang="en-US" sz="2800" dirty="0"/>
              <a:t>S</a:t>
            </a:r>
            <a:r>
              <a:rPr lang="en-US" sz="2800" dirty="0" smtClean="0"/>
              <a:t>elf</a:t>
            </a:r>
            <a:r>
              <a:rPr lang="en-US" sz="2800" dirty="0"/>
              <a:t>-</a:t>
            </a:r>
            <a:r>
              <a:rPr lang="en-US" sz="2800" dirty="0" smtClean="0"/>
              <a:t>awareness</a:t>
            </a:r>
            <a:endParaRPr lang="en-US" sz="2800" dirty="0"/>
          </a:p>
          <a:p>
            <a:pPr marL="457200" lvl="0" indent="-457200">
              <a:buFont typeface="Arial"/>
              <a:buChar char="•"/>
            </a:pPr>
            <a:r>
              <a:rPr lang="en-US" sz="2800" dirty="0"/>
              <a:t>Clarify </a:t>
            </a:r>
            <a:r>
              <a:rPr lang="en-US" sz="2800" dirty="0" smtClean="0"/>
              <a:t>values</a:t>
            </a:r>
            <a:endParaRPr lang="en-US" sz="2800" dirty="0"/>
          </a:p>
          <a:p>
            <a:pPr marL="457200" lvl="0" indent="-457200">
              <a:buFont typeface="Arial"/>
              <a:buChar char="•"/>
            </a:pPr>
            <a:r>
              <a:rPr lang="en-US" sz="2800" dirty="0"/>
              <a:t>S</a:t>
            </a:r>
            <a:r>
              <a:rPr lang="en-US" sz="2800" dirty="0" smtClean="0"/>
              <a:t>elf</a:t>
            </a:r>
            <a:r>
              <a:rPr lang="en-US" sz="2800" dirty="0"/>
              <a:t>-reliance and self-</a:t>
            </a:r>
            <a:r>
              <a:rPr lang="en-US" sz="2800" dirty="0" smtClean="0"/>
              <a:t>confidence </a:t>
            </a:r>
            <a:endParaRPr lang="en-US" sz="2800" dirty="0"/>
          </a:p>
          <a:p>
            <a:pPr marL="457200" lvl="0" indent="-457200">
              <a:buFont typeface="Arial"/>
              <a:buChar char="•"/>
            </a:pPr>
            <a:r>
              <a:rPr lang="en-US" sz="2800" dirty="0"/>
              <a:t>E</a:t>
            </a:r>
            <a:r>
              <a:rPr lang="en-US" sz="2800" dirty="0" smtClean="0"/>
              <a:t>thical perspective</a:t>
            </a:r>
            <a:endParaRPr lang="en-US" sz="2800" dirty="0"/>
          </a:p>
          <a:p>
            <a:pPr marL="457200" lvl="0" indent="-457200">
              <a:buFont typeface="Arial"/>
              <a:buChar char="•"/>
            </a:pPr>
            <a:r>
              <a:rPr lang="en-US" sz="2800" dirty="0"/>
              <a:t>C</a:t>
            </a:r>
            <a:r>
              <a:rPr lang="en-US" sz="2800" dirty="0" smtClean="0"/>
              <a:t>areer awareness</a:t>
            </a:r>
            <a:endParaRPr lang="en-US" sz="2800" dirty="0"/>
          </a:p>
        </p:txBody>
      </p:sp>
      <p:pic>
        <p:nvPicPr>
          <p:cNvPr id="4" name="Picture 3" descr="deve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566" y="1143000"/>
            <a:ext cx="5428534" cy="1905000"/>
          </a:xfrm>
          <a:prstGeom prst="rect">
            <a:avLst/>
          </a:prstGeom>
        </p:spPr>
      </p:pic>
    </p:spTree>
    <p:extLst>
      <p:ext uri="{BB962C8B-B14F-4D97-AF65-F5344CB8AC3E}">
        <p14:creationId xmlns:p14="http://schemas.microsoft.com/office/powerpoint/2010/main" val="18152414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39000" cy="731838"/>
          </a:xfrm>
        </p:spPr>
        <p:txBody>
          <a:bodyPr/>
          <a:lstStyle/>
          <a:p>
            <a:pPr algn="ctr"/>
            <a:r>
              <a:rPr lang="en-US" sz="4400" b="1" dirty="0" smtClean="0"/>
              <a:t>Documentation</a:t>
            </a:r>
            <a:endParaRPr lang="en-US" sz="4400" b="1" dirty="0"/>
          </a:p>
        </p:txBody>
      </p:sp>
      <p:sp>
        <p:nvSpPr>
          <p:cNvPr id="3" name="Content Placeholder 2"/>
          <p:cNvSpPr>
            <a:spLocks noGrp="1"/>
          </p:cNvSpPr>
          <p:nvPr>
            <p:ph idx="1"/>
          </p:nvPr>
        </p:nvSpPr>
        <p:spPr/>
        <p:txBody>
          <a:bodyPr/>
          <a:lstStyle/>
          <a:p>
            <a:pPr marL="457200" indent="-457200">
              <a:buFont typeface="Wingdings" charset="2"/>
              <a:buChar char="u"/>
            </a:pPr>
            <a:r>
              <a:rPr lang="en-US" sz="2800" dirty="0" smtClean="0"/>
              <a:t>Position description</a:t>
            </a:r>
          </a:p>
          <a:p>
            <a:pPr marL="457200" indent="-457200">
              <a:buFont typeface="Wingdings" charset="2"/>
              <a:buChar char="u"/>
            </a:pPr>
            <a:r>
              <a:rPr lang="en-US" sz="2800" dirty="0" smtClean="0"/>
              <a:t>Organizational handbook</a:t>
            </a:r>
          </a:p>
          <a:p>
            <a:pPr marL="457200" indent="-457200">
              <a:buFont typeface="Wingdings" charset="2"/>
              <a:buChar char="u"/>
            </a:pPr>
            <a:r>
              <a:rPr lang="en-US" sz="2800" dirty="0" smtClean="0"/>
              <a:t>Time </a:t>
            </a:r>
          </a:p>
          <a:p>
            <a:pPr marL="457200" indent="-457200">
              <a:buFont typeface="Wingdings" charset="2"/>
              <a:buChar char="u"/>
            </a:pPr>
            <a:r>
              <a:rPr lang="en-US" sz="2800" dirty="0" smtClean="0"/>
              <a:t>Learning goals</a:t>
            </a:r>
          </a:p>
          <a:p>
            <a:r>
              <a:rPr lang="en-US" sz="2800" dirty="0"/>
              <a:t>	</a:t>
            </a:r>
          </a:p>
        </p:txBody>
      </p:sp>
      <p:pic>
        <p:nvPicPr>
          <p:cNvPr id="4" name="Picture 3" descr="documen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667000"/>
            <a:ext cx="2476500" cy="3289300"/>
          </a:xfrm>
          <a:prstGeom prst="rect">
            <a:avLst/>
          </a:prstGeom>
        </p:spPr>
      </p:pic>
    </p:spTree>
    <p:extLst>
      <p:ext uri="{BB962C8B-B14F-4D97-AF65-F5344CB8AC3E}">
        <p14:creationId xmlns:p14="http://schemas.microsoft.com/office/powerpoint/2010/main" val="13473119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239000" cy="731838"/>
          </a:xfrm>
        </p:spPr>
        <p:txBody>
          <a:bodyPr/>
          <a:lstStyle/>
          <a:p>
            <a:pPr algn="ctr"/>
            <a:r>
              <a:rPr lang="en-US" sz="4400" b="1" dirty="0" smtClean="0"/>
              <a:t>Labor Regulations </a:t>
            </a:r>
            <a:endParaRPr lang="en-US" sz="4400" b="1" dirty="0"/>
          </a:p>
        </p:txBody>
      </p:sp>
      <p:sp>
        <p:nvSpPr>
          <p:cNvPr id="3" name="Content Placeholder 2"/>
          <p:cNvSpPr>
            <a:spLocks noGrp="1"/>
          </p:cNvSpPr>
          <p:nvPr>
            <p:ph idx="1"/>
          </p:nvPr>
        </p:nvSpPr>
        <p:spPr>
          <a:xfrm>
            <a:off x="381000" y="1143000"/>
            <a:ext cx="7239000" cy="5181600"/>
          </a:xfrm>
        </p:spPr>
        <p:txBody>
          <a:bodyPr/>
          <a:lstStyle/>
          <a:p>
            <a:r>
              <a:rPr lang="en-US" sz="3200" b="1" dirty="0" smtClean="0"/>
              <a:t>Categorization of activity</a:t>
            </a:r>
          </a:p>
          <a:p>
            <a:pPr marL="457200" indent="-457200">
              <a:buFont typeface="Wingdings" charset="2"/>
              <a:buChar char="u"/>
            </a:pPr>
            <a:r>
              <a:rPr lang="en-US" sz="2800" dirty="0" smtClean="0"/>
              <a:t>For-Profit: Temporary Employment</a:t>
            </a:r>
          </a:p>
          <a:p>
            <a:pPr marL="457200" indent="-457200">
              <a:buFont typeface="Wingdings" charset="2"/>
              <a:buChar char="u"/>
            </a:pPr>
            <a:r>
              <a:rPr lang="en-US" sz="2800" dirty="0" smtClean="0"/>
              <a:t>Non – Profit: Volunteer </a:t>
            </a:r>
          </a:p>
          <a:p>
            <a:pPr marL="457200" indent="-457200">
              <a:buFont typeface="Wingdings" charset="2"/>
              <a:buChar char="u"/>
            </a:pPr>
            <a:r>
              <a:rPr lang="en-US" sz="2800" dirty="0" smtClean="0"/>
              <a:t>Academic Training Program</a:t>
            </a:r>
          </a:p>
          <a:p>
            <a:pPr marL="685800" lvl="1" indent="-457200">
              <a:buFont typeface="Wingdings" charset="2"/>
              <a:buChar char="u"/>
            </a:pPr>
            <a:r>
              <a:rPr lang="en-US" sz="2800" dirty="0" smtClean="0"/>
              <a:t>Exemption from comp </a:t>
            </a:r>
            <a:r>
              <a:rPr lang="en-US" sz="2800" dirty="0" err="1" smtClean="0"/>
              <a:t>regs</a:t>
            </a:r>
            <a:endParaRPr lang="en-US" sz="2800" dirty="0" smtClean="0"/>
          </a:p>
          <a:p>
            <a:pPr marL="685800" lvl="1" indent="-457200">
              <a:buFont typeface="Wingdings" charset="2"/>
              <a:buChar char="u"/>
            </a:pPr>
            <a:r>
              <a:rPr lang="en-US" sz="2800" dirty="0" smtClean="0"/>
              <a:t>No employment relationship</a:t>
            </a:r>
          </a:p>
          <a:p>
            <a:pPr marL="685800" lvl="1" indent="-457200">
              <a:buFont typeface="Wingdings" charset="2"/>
              <a:buChar char="u"/>
            </a:pPr>
            <a:r>
              <a:rPr lang="en-US" sz="2800" dirty="0" smtClean="0"/>
              <a:t>Can still pay</a:t>
            </a:r>
          </a:p>
          <a:p>
            <a:pPr marL="457200" indent="-457200">
              <a:buFont typeface="Wingdings" charset="2"/>
              <a:buChar char="u"/>
            </a:pPr>
            <a:endParaRPr lang="en-US" sz="2800" dirty="0"/>
          </a:p>
        </p:txBody>
      </p:sp>
      <p:pic>
        <p:nvPicPr>
          <p:cNvPr id="4" name="Picture 3" descr="cou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266" y="4343400"/>
            <a:ext cx="3877733" cy="2181225"/>
          </a:xfrm>
          <a:prstGeom prst="rect">
            <a:avLst/>
          </a:prstGeom>
        </p:spPr>
      </p:pic>
    </p:spTree>
    <p:extLst>
      <p:ext uri="{BB962C8B-B14F-4D97-AF65-F5344CB8AC3E}">
        <p14:creationId xmlns:p14="http://schemas.microsoft.com/office/powerpoint/2010/main" val="35039286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731838"/>
          </a:xfrm>
        </p:spPr>
        <p:txBody>
          <a:bodyPr/>
          <a:lstStyle/>
          <a:p>
            <a:pPr algn="ctr"/>
            <a:r>
              <a:rPr lang="en-US" sz="3600" b="1" dirty="0" smtClean="0"/>
              <a:t>Criteria for Exemption</a:t>
            </a:r>
            <a:endParaRPr lang="en-US" sz="3600" dirty="0"/>
          </a:p>
        </p:txBody>
      </p:sp>
      <p:sp>
        <p:nvSpPr>
          <p:cNvPr id="3" name="Content Placeholder 2"/>
          <p:cNvSpPr>
            <a:spLocks noGrp="1"/>
          </p:cNvSpPr>
          <p:nvPr>
            <p:ph idx="1"/>
          </p:nvPr>
        </p:nvSpPr>
        <p:spPr>
          <a:xfrm>
            <a:off x="381000" y="1371600"/>
            <a:ext cx="7239000" cy="4953000"/>
          </a:xfrm>
        </p:spPr>
        <p:txBody>
          <a:bodyPr/>
          <a:lstStyle/>
          <a:p>
            <a:pPr marL="285750" lvl="0" indent="-285750">
              <a:buFont typeface="Arial"/>
              <a:buChar char="•"/>
            </a:pPr>
            <a:r>
              <a:rPr lang="en-US" sz="2800" dirty="0"/>
              <a:t>The student internship, even though it includes some actual operation of the facilities, is similar to training which would be given in an educational environment</a:t>
            </a:r>
          </a:p>
          <a:p>
            <a:pPr marL="285750" lvl="0" indent="-285750">
              <a:buFont typeface="Arial"/>
              <a:buChar char="•"/>
            </a:pPr>
            <a:r>
              <a:rPr lang="en-US" sz="2800" dirty="0"/>
              <a:t>The internship experience is for the benefit of the intern</a:t>
            </a:r>
          </a:p>
          <a:p>
            <a:pPr marL="285750" lvl="0" indent="-285750">
              <a:buFont typeface="Arial"/>
              <a:buChar char="•"/>
            </a:pPr>
            <a:r>
              <a:rPr lang="en-US" sz="2800" dirty="0"/>
              <a:t>The intern does not displace regular employees, but works under close supervision of existing staff</a:t>
            </a:r>
          </a:p>
          <a:p>
            <a:pPr marL="285750" indent="-285750">
              <a:buFont typeface="Arial"/>
              <a:buChar char="•"/>
            </a:pPr>
            <a:endParaRPr lang="en-US" sz="2800" dirty="0"/>
          </a:p>
        </p:txBody>
      </p:sp>
    </p:spTree>
    <p:extLst>
      <p:ext uri="{BB962C8B-B14F-4D97-AF65-F5344CB8AC3E}">
        <p14:creationId xmlns:p14="http://schemas.microsoft.com/office/powerpoint/2010/main" val="347507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239000" cy="731838"/>
          </a:xfrm>
        </p:spPr>
        <p:txBody>
          <a:bodyPr/>
          <a:lstStyle/>
          <a:p>
            <a:pPr algn="ctr"/>
            <a:r>
              <a:rPr lang="en-US" sz="3600" b="1" dirty="0"/>
              <a:t>Criteria for Exemption</a:t>
            </a:r>
            <a:endParaRPr lang="en-US" sz="3600" dirty="0"/>
          </a:p>
        </p:txBody>
      </p:sp>
      <p:sp>
        <p:nvSpPr>
          <p:cNvPr id="3" name="Content Placeholder 2"/>
          <p:cNvSpPr>
            <a:spLocks noGrp="1"/>
          </p:cNvSpPr>
          <p:nvPr>
            <p:ph idx="1"/>
          </p:nvPr>
        </p:nvSpPr>
        <p:spPr>
          <a:xfrm>
            <a:off x="381000" y="1371600"/>
            <a:ext cx="7239000" cy="4953000"/>
          </a:xfrm>
        </p:spPr>
        <p:txBody>
          <a:bodyPr/>
          <a:lstStyle/>
          <a:p>
            <a:pPr marL="457200" lvl="0" indent="-457200">
              <a:buFont typeface="Arial"/>
              <a:buChar char="•"/>
            </a:pPr>
            <a:r>
              <a:rPr lang="en-US" sz="2800" dirty="0"/>
              <a:t>The employer that provides the training derives no immediate advantage from the activities of the intern; and on occasion its operations may actually be impeded;</a:t>
            </a:r>
          </a:p>
          <a:p>
            <a:pPr marL="457200" lvl="0" indent="-457200">
              <a:buFont typeface="Arial"/>
              <a:buChar char="•"/>
            </a:pPr>
            <a:r>
              <a:rPr lang="en-US" sz="2800" dirty="0"/>
              <a:t>The intern is not necessarily entitled to a job at the conclusion of the internship; and</a:t>
            </a:r>
          </a:p>
          <a:p>
            <a:pPr marL="457200" lvl="0" indent="-457200">
              <a:buFont typeface="Arial"/>
              <a:buChar char="•"/>
            </a:pPr>
            <a:r>
              <a:rPr lang="en-US" sz="2800" dirty="0"/>
              <a:t>The employer and the intern understand that the intern is not entitled to wages for the time spent in the internship.</a:t>
            </a:r>
          </a:p>
          <a:p>
            <a:pPr marL="457200" indent="-457200">
              <a:buFont typeface="Arial"/>
              <a:buChar char="•"/>
            </a:pPr>
            <a:endParaRPr lang="en-US" sz="2800" dirty="0"/>
          </a:p>
        </p:txBody>
      </p:sp>
    </p:spTree>
    <p:extLst>
      <p:ext uri="{BB962C8B-B14F-4D97-AF65-F5344CB8AC3E}">
        <p14:creationId xmlns:p14="http://schemas.microsoft.com/office/powerpoint/2010/main" val="416680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39000" cy="457200"/>
          </a:xfrm>
        </p:spPr>
        <p:txBody>
          <a:bodyPr/>
          <a:lstStyle/>
          <a:p>
            <a:r>
              <a:rPr lang="en-US" sz="4800" b="1" dirty="0" smtClean="0"/>
              <a:t>Today’s Poll</a:t>
            </a:r>
            <a:endParaRPr lang="en-US" sz="4800" b="1" dirty="0"/>
          </a:p>
        </p:txBody>
      </p:sp>
      <p:sp>
        <p:nvSpPr>
          <p:cNvPr id="3" name="Content Placeholder 2"/>
          <p:cNvSpPr>
            <a:spLocks noGrp="1"/>
          </p:cNvSpPr>
          <p:nvPr>
            <p:ph idx="1"/>
          </p:nvPr>
        </p:nvSpPr>
        <p:spPr>
          <a:xfrm>
            <a:off x="381000" y="3810000"/>
            <a:ext cx="7239000" cy="2514600"/>
          </a:xfrm>
        </p:spPr>
        <p:txBody>
          <a:bodyPr/>
          <a:lstStyle/>
          <a:p>
            <a:r>
              <a:rPr lang="en-US" sz="3600" b="1" dirty="0" smtClean="0"/>
              <a:t>How many of you currently have </a:t>
            </a:r>
            <a:r>
              <a:rPr lang="en-US" sz="3600" b="1" i="1" dirty="0" smtClean="0"/>
              <a:t>or</a:t>
            </a:r>
            <a:r>
              <a:rPr lang="en-US" sz="3600" b="1" dirty="0" smtClean="0"/>
              <a:t> have had an intern?</a:t>
            </a:r>
            <a:endParaRPr lang="en-US" sz="3600" b="1" dirty="0"/>
          </a:p>
        </p:txBody>
      </p:sp>
      <p:pic>
        <p:nvPicPr>
          <p:cNvPr id="4" name="Picture 3" descr="keep-calm-and-answer-the-question-1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28600"/>
            <a:ext cx="3004457" cy="3505200"/>
          </a:xfrm>
          <a:prstGeom prst="rect">
            <a:avLst/>
          </a:prstGeom>
        </p:spPr>
      </p:pic>
    </p:spTree>
    <p:extLst>
      <p:ext uri="{BB962C8B-B14F-4D97-AF65-F5344CB8AC3E}">
        <p14:creationId xmlns:p14="http://schemas.microsoft.com/office/powerpoint/2010/main" val="1739061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731838"/>
          </a:xfrm>
        </p:spPr>
        <p:txBody>
          <a:bodyPr/>
          <a:lstStyle/>
          <a:p>
            <a:r>
              <a:rPr lang="en-US" sz="3600" b="1" dirty="0" smtClean="0"/>
              <a:t>2015 Internship Compensation Ruling</a:t>
            </a:r>
            <a:endParaRPr lang="en-US" sz="3600" b="1" dirty="0"/>
          </a:p>
        </p:txBody>
      </p:sp>
      <p:sp>
        <p:nvSpPr>
          <p:cNvPr id="3" name="Content Placeholder 2"/>
          <p:cNvSpPr>
            <a:spLocks noGrp="1"/>
          </p:cNvSpPr>
          <p:nvPr>
            <p:ph idx="1"/>
          </p:nvPr>
        </p:nvSpPr>
        <p:spPr>
          <a:xfrm>
            <a:off x="381000" y="1295400"/>
            <a:ext cx="7239000" cy="5029200"/>
          </a:xfrm>
        </p:spPr>
        <p:txBody>
          <a:bodyPr/>
          <a:lstStyle/>
          <a:p>
            <a:r>
              <a:rPr lang="en-US" sz="2800" b="1" i="1" dirty="0" smtClean="0"/>
              <a:t>Fox Searchlight-Black Swan </a:t>
            </a:r>
            <a:r>
              <a:rPr lang="en-US" sz="2800" dirty="0" smtClean="0"/>
              <a:t>case</a:t>
            </a:r>
          </a:p>
          <a:p>
            <a:pPr marL="457200" indent="-457200">
              <a:buFont typeface="Arial"/>
              <a:buChar char="•"/>
            </a:pPr>
            <a:r>
              <a:rPr lang="en-US" sz="2800" dirty="0"/>
              <a:t>Labor Department’s criteria - out of date </a:t>
            </a:r>
            <a:endParaRPr lang="en-US" sz="2800" dirty="0" smtClean="0"/>
          </a:p>
          <a:p>
            <a:pPr marL="457200" indent="-457200">
              <a:buFont typeface="Arial"/>
              <a:buChar char="•"/>
            </a:pPr>
            <a:r>
              <a:rPr lang="en-US" sz="2800" dirty="0"/>
              <a:t>C</a:t>
            </a:r>
            <a:r>
              <a:rPr lang="en-US" sz="2800" dirty="0" smtClean="0"/>
              <a:t>riteria </a:t>
            </a:r>
            <a:r>
              <a:rPr lang="en-US" sz="2800" dirty="0"/>
              <a:t>should be more closely aligned with </a:t>
            </a:r>
            <a:r>
              <a:rPr lang="en-US" sz="2800" dirty="0" smtClean="0"/>
              <a:t>intern’s </a:t>
            </a:r>
            <a:r>
              <a:rPr lang="en-US" sz="2800" dirty="0"/>
              <a:t>formal </a:t>
            </a:r>
            <a:r>
              <a:rPr lang="en-US" sz="2800" dirty="0" smtClean="0"/>
              <a:t>education</a:t>
            </a:r>
          </a:p>
          <a:p>
            <a:pPr marL="457200" indent="-457200">
              <a:buFont typeface="Arial"/>
              <a:buChar char="•"/>
            </a:pPr>
            <a:r>
              <a:rPr lang="en-US" sz="2800" dirty="0"/>
              <a:t>An employer can receive some </a:t>
            </a:r>
            <a:r>
              <a:rPr lang="en-US" sz="2800" dirty="0" smtClean="0"/>
              <a:t>benefit, but… </a:t>
            </a:r>
          </a:p>
          <a:p>
            <a:pPr marL="457200" indent="-457200">
              <a:buFont typeface="Arial"/>
              <a:buChar char="•"/>
            </a:pPr>
            <a:r>
              <a:rPr lang="en-US" sz="2800" dirty="0"/>
              <a:t>T</a:t>
            </a:r>
            <a:r>
              <a:rPr lang="en-US" sz="2800" dirty="0" smtClean="0"/>
              <a:t>he </a:t>
            </a:r>
            <a:r>
              <a:rPr lang="en-US" sz="2800" dirty="0"/>
              <a:t>employer cannot be the </a:t>
            </a:r>
            <a:r>
              <a:rPr lang="en-US" sz="2800" u="sng" dirty="0"/>
              <a:t>primary beneficiary</a:t>
            </a:r>
            <a:r>
              <a:rPr lang="en-US" sz="2800" dirty="0"/>
              <a:t> of the arrangement</a:t>
            </a:r>
            <a:r>
              <a:rPr lang="en-US" sz="2800" dirty="0" smtClean="0"/>
              <a:t>.</a:t>
            </a:r>
          </a:p>
          <a:p>
            <a:pPr marL="457200" indent="-457200">
              <a:buFont typeface="Arial"/>
              <a:buChar char="•"/>
            </a:pPr>
            <a:r>
              <a:rPr lang="en-US" sz="2800" dirty="0"/>
              <a:t>M</a:t>
            </a:r>
            <a:r>
              <a:rPr lang="en-US" sz="2800" dirty="0" smtClean="0"/>
              <a:t>ore </a:t>
            </a:r>
            <a:r>
              <a:rPr lang="en-US" sz="2800" dirty="0"/>
              <a:t>emphasis on the role of academic course work and college credit</a:t>
            </a:r>
          </a:p>
          <a:p>
            <a:pPr marL="457200" indent="-457200">
              <a:buFont typeface="Arial"/>
              <a:buChar char="•"/>
            </a:pPr>
            <a:endParaRPr lang="en-US" sz="2800" dirty="0"/>
          </a:p>
          <a:p>
            <a:pPr marL="457200" indent="-457200">
              <a:buFont typeface="Arial"/>
              <a:buChar char="•"/>
            </a:pPr>
            <a:endParaRPr lang="en-US" sz="2800" dirty="0"/>
          </a:p>
          <a:p>
            <a:pPr marL="457200" indent="-457200">
              <a:buFont typeface="Arial"/>
              <a:buChar char="•"/>
            </a:pPr>
            <a:endParaRPr lang="en-US" sz="2800" dirty="0" smtClean="0"/>
          </a:p>
        </p:txBody>
      </p:sp>
    </p:spTree>
    <p:extLst>
      <p:ext uri="{BB962C8B-B14F-4D97-AF65-F5344CB8AC3E}">
        <p14:creationId xmlns:p14="http://schemas.microsoft.com/office/powerpoint/2010/main" val="1286109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39000" cy="731838"/>
          </a:xfrm>
        </p:spPr>
        <p:txBody>
          <a:bodyPr/>
          <a:lstStyle/>
          <a:p>
            <a:r>
              <a:rPr lang="en-US" sz="4000" b="1" dirty="0" smtClean="0"/>
              <a:t>Funding for Unpaid Internships</a:t>
            </a:r>
            <a:endParaRPr lang="en-US" sz="4000" b="1" dirty="0"/>
          </a:p>
        </p:txBody>
      </p:sp>
      <p:sp>
        <p:nvSpPr>
          <p:cNvPr id="3" name="Content Placeholder 2"/>
          <p:cNvSpPr>
            <a:spLocks noGrp="1"/>
          </p:cNvSpPr>
          <p:nvPr>
            <p:ph idx="1"/>
          </p:nvPr>
        </p:nvSpPr>
        <p:spPr>
          <a:xfrm>
            <a:off x="304800" y="1828800"/>
            <a:ext cx="8001000" cy="4419600"/>
          </a:xfrm>
        </p:spPr>
        <p:txBody>
          <a:bodyPr/>
          <a:lstStyle/>
          <a:p>
            <a:r>
              <a:rPr lang="en-US" sz="3200" b="1" i="1" dirty="0" smtClean="0"/>
              <a:t>Connections Program</a:t>
            </a:r>
            <a:r>
              <a:rPr lang="en-US" sz="3200" dirty="0" smtClean="0"/>
              <a:t>: Saint Joseph’s College</a:t>
            </a:r>
          </a:p>
          <a:p>
            <a:r>
              <a:rPr lang="en-US" sz="3200" b="1" i="1" dirty="0" smtClean="0"/>
              <a:t>Community Matters in Maine</a:t>
            </a:r>
            <a:r>
              <a:rPr lang="en-US" sz="3200" dirty="0" smtClean="0"/>
              <a:t>: Bowdoin College</a:t>
            </a:r>
          </a:p>
          <a:p>
            <a:r>
              <a:rPr lang="en-US" sz="3200" b="1" i="1" dirty="0" smtClean="0"/>
              <a:t>Purposeful Work</a:t>
            </a:r>
            <a:r>
              <a:rPr lang="en-US" sz="3200" dirty="0" smtClean="0"/>
              <a:t>: Bates College </a:t>
            </a:r>
          </a:p>
          <a:p>
            <a:r>
              <a:rPr lang="en-US" sz="3200" b="1" i="1" dirty="0" smtClean="0"/>
              <a:t>Internship Funding Program</a:t>
            </a:r>
            <a:r>
              <a:rPr lang="en-US" sz="3200" dirty="0" smtClean="0"/>
              <a:t>: Colby College </a:t>
            </a:r>
          </a:p>
          <a:p>
            <a:r>
              <a:rPr lang="en-US" sz="3200" b="1" i="1" dirty="0" smtClean="0"/>
              <a:t>Center for Undergraduate Research</a:t>
            </a:r>
            <a:r>
              <a:rPr lang="en-US" sz="3200" dirty="0" smtClean="0"/>
              <a:t>: UMO</a:t>
            </a:r>
          </a:p>
          <a:p>
            <a:endParaRPr lang="en-US" sz="3200" dirty="0" smtClean="0"/>
          </a:p>
          <a:p>
            <a:r>
              <a:rPr lang="en-US" sz="3200" dirty="0" smtClean="0"/>
              <a:t> </a:t>
            </a:r>
          </a:p>
          <a:p>
            <a:endParaRPr lang="en-US" sz="3200" dirty="0"/>
          </a:p>
        </p:txBody>
      </p:sp>
    </p:spTree>
    <p:extLst>
      <p:ext uri="{BB962C8B-B14F-4D97-AF65-F5344CB8AC3E}">
        <p14:creationId xmlns:p14="http://schemas.microsoft.com/office/powerpoint/2010/main" val="97988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7467600" cy="4191000"/>
          </a:xfrm>
        </p:spPr>
        <p:txBody>
          <a:bodyPr/>
          <a:lstStyle/>
          <a:p>
            <a:pPr indent="0"/>
            <a:r>
              <a:rPr lang="en-US" sz="3600" b="1" dirty="0"/>
              <a:t>What’s wrong with these?</a:t>
            </a:r>
          </a:p>
          <a:p>
            <a:pPr marL="457200" indent="-457200">
              <a:buFont typeface="Wingdings" charset="2"/>
              <a:buChar char="q"/>
            </a:pPr>
            <a:r>
              <a:rPr lang="en-US" sz="3200" i="1" dirty="0"/>
              <a:t>Internship filling in for maternity leave</a:t>
            </a:r>
          </a:p>
          <a:p>
            <a:pPr marL="457200" indent="-457200">
              <a:buFont typeface="Wingdings" charset="2"/>
              <a:buChar char="q"/>
            </a:pPr>
            <a:r>
              <a:rPr lang="en-US" sz="3200" i="1" dirty="0"/>
              <a:t>Internship </a:t>
            </a:r>
            <a:r>
              <a:rPr lang="en-US" sz="3200" i="1" dirty="0" smtClean="0"/>
              <a:t>as a “try-out” for a permanent position</a:t>
            </a:r>
            <a:endParaRPr lang="en-US" sz="3200" i="1" dirty="0"/>
          </a:p>
          <a:p>
            <a:endParaRPr lang="en-US" sz="3600" dirty="0"/>
          </a:p>
        </p:txBody>
      </p:sp>
      <p:sp>
        <p:nvSpPr>
          <p:cNvPr id="4" name="Title 1"/>
          <p:cNvSpPr txBox="1">
            <a:spLocks/>
          </p:cNvSpPr>
          <p:nvPr/>
        </p:nvSpPr>
        <p:spPr>
          <a:xfrm>
            <a:off x="304800" y="304800"/>
            <a:ext cx="7239000" cy="731838"/>
          </a:xfrm>
          <a:prstGeom prst="rect">
            <a:avLst/>
          </a:prstGeom>
        </p:spPr>
        <p:txBody>
          <a:bodyPr lIns="0" tIns="0" rIns="0" bIns="0"/>
          <a:lstStyle>
            <a:lvl1pPr algn="l" rtl="0" eaLnBrk="1" fontAlgn="base" hangingPunct="1">
              <a:spcBef>
                <a:spcPct val="0"/>
              </a:spcBef>
              <a:spcAft>
                <a:spcPct val="0"/>
              </a:spcAft>
              <a:defRPr sz="2800" b="0" kern="1200">
                <a:solidFill>
                  <a:srgbClr val="1F598F"/>
                </a:solidFill>
                <a:latin typeface="Calibri"/>
                <a:ea typeface="ＭＳ Ｐゴシック" charset="0"/>
                <a:cs typeface="Calibri"/>
              </a:defRPr>
            </a:lvl1pPr>
            <a:lvl2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4400" b="1" smtClean="0"/>
              <a:t>Labor Regulations </a:t>
            </a:r>
            <a:endParaRPr lang="en-US" sz="4400" b="1" dirty="0"/>
          </a:p>
        </p:txBody>
      </p:sp>
      <p:pic>
        <p:nvPicPr>
          <p:cNvPr id="5" name="Picture 4" descr="wro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066800"/>
            <a:ext cx="1955800" cy="1955800"/>
          </a:xfrm>
          <a:prstGeom prst="rect">
            <a:avLst/>
          </a:prstGeom>
        </p:spPr>
      </p:pic>
      <p:pic>
        <p:nvPicPr>
          <p:cNvPr id="6" name="Picture 5" descr="wro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038600"/>
            <a:ext cx="1955800" cy="1955800"/>
          </a:xfrm>
          <a:prstGeom prst="rect">
            <a:avLst/>
          </a:prstGeom>
        </p:spPr>
      </p:pic>
    </p:spTree>
    <p:extLst>
      <p:ext uri="{BB962C8B-B14F-4D97-AF65-F5344CB8AC3E}">
        <p14:creationId xmlns:p14="http://schemas.microsoft.com/office/powerpoint/2010/main" val="680252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01000" cy="731838"/>
          </a:xfrm>
        </p:spPr>
        <p:txBody>
          <a:bodyPr/>
          <a:lstStyle/>
          <a:p>
            <a:pPr algn="ctr"/>
            <a:r>
              <a:rPr lang="en-US" sz="3600" b="1" dirty="0"/>
              <a:t>Supervision of the Millennial Generation </a:t>
            </a:r>
            <a:br>
              <a:rPr lang="en-US" sz="3600" b="1" dirty="0"/>
            </a:br>
            <a:endParaRPr lang="en-US" sz="3600" b="1" dirty="0"/>
          </a:p>
        </p:txBody>
      </p:sp>
      <p:sp>
        <p:nvSpPr>
          <p:cNvPr id="3" name="Content Placeholder 2"/>
          <p:cNvSpPr>
            <a:spLocks noGrp="1"/>
          </p:cNvSpPr>
          <p:nvPr>
            <p:ph idx="1"/>
          </p:nvPr>
        </p:nvSpPr>
        <p:spPr>
          <a:xfrm>
            <a:off x="381000" y="1447800"/>
            <a:ext cx="4191000" cy="4800600"/>
          </a:xfrm>
        </p:spPr>
        <p:txBody>
          <a:bodyPr/>
          <a:lstStyle/>
          <a:p>
            <a:pPr lvl="1" indent="0">
              <a:buNone/>
            </a:pPr>
            <a:endParaRPr lang="en-US" sz="3600" dirty="0" smtClean="0"/>
          </a:p>
          <a:p>
            <a:pPr marL="457200" indent="-457200">
              <a:buFont typeface="Wingdings" charset="2"/>
              <a:buChar char="u"/>
            </a:pPr>
            <a:r>
              <a:rPr lang="en-US" sz="3600" b="1" dirty="0" smtClean="0"/>
              <a:t>The </a:t>
            </a:r>
            <a:r>
              <a:rPr lang="en-US" sz="3600" b="1" dirty="0"/>
              <a:t>line between work and personal time is </a:t>
            </a:r>
            <a:r>
              <a:rPr lang="en-US" sz="3600" b="1" dirty="0" smtClean="0"/>
              <a:t>an artificial </a:t>
            </a:r>
            <a:r>
              <a:rPr lang="en-US" sz="3600" b="1" dirty="0"/>
              <a:t>boundary.  </a:t>
            </a:r>
            <a:endParaRPr lang="en-US" sz="3600" b="1" dirty="0" smtClean="0"/>
          </a:p>
          <a:p>
            <a:endParaRPr lang="en-US" sz="3600" dirty="0"/>
          </a:p>
        </p:txBody>
      </p:sp>
      <p:pic>
        <p:nvPicPr>
          <p:cNvPr id="5" name="Picture 4" descr="Screen Shot 2016-02-05 at 3.29.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58499"/>
            <a:ext cx="4572000" cy="5799501"/>
          </a:xfrm>
          <a:prstGeom prst="rect">
            <a:avLst/>
          </a:prstGeom>
        </p:spPr>
      </p:pic>
    </p:spTree>
    <p:extLst>
      <p:ext uri="{BB962C8B-B14F-4D97-AF65-F5344CB8AC3E}">
        <p14:creationId xmlns:p14="http://schemas.microsoft.com/office/powerpoint/2010/main" val="34741236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676400"/>
            <a:ext cx="7239000" cy="3810000"/>
          </a:xfrm>
        </p:spPr>
        <p:txBody>
          <a:bodyPr/>
          <a:lstStyle/>
          <a:p>
            <a:pPr marL="457200" indent="-457200">
              <a:buFont typeface="Wingdings" charset="2"/>
              <a:buChar char="u"/>
            </a:pPr>
            <a:r>
              <a:rPr lang="en-US" sz="3200" b="1" dirty="0"/>
              <a:t>Work must have meaning. </a:t>
            </a:r>
          </a:p>
          <a:p>
            <a:pPr lvl="0" indent="0"/>
            <a:endParaRPr lang="en-US" sz="3200" b="1" dirty="0" smtClean="0"/>
          </a:p>
          <a:p>
            <a:pPr marL="457200" lvl="0" indent="-457200">
              <a:buFont typeface="Wingdings" charset="2"/>
              <a:buChar char="u"/>
            </a:pPr>
            <a:r>
              <a:rPr lang="en-US" sz="3200" b="1" dirty="0" smtClean="0"/>
              <a:t>Provide structure</a:t>
            </a:r>
            <a:endParaRPr lang="en-US" sz="3200" b="1" dirty="0"/>
          </a:p>
          <a:p>
            <a:pPr marL="457200" lvl="0" indent="-457200">
              <a:buFont typeface="Wingdings" charset="2"/>
              <a:buChar char="u"/>
            </a:pPr>
            <a:endParaRPr lang="en-US" sz="3200" dirty="0" smtClean="0"/>
          </a:p>
          <a:p>
            <a:pPr marL="457200" lvl="0" indent="-457200">
              <a:buFont typeface="Wingdings" charset="2"/>
              <a:buChar char="u"/>
            </a:pPr>
            <a:r>
              <a:rPr lang="en-US" sz="3200" b="1" dirty="0"/>
              <a:t>Provide leadership and </a:t>
            </a:r>
            <a:r>
              <a:rPr lang="en-US" sz="3200" b="1" dirty="0" smtClean="0"/>
              <a:t>guidance</a:t>
            </a:r>
            <a:endParaRPr lang="en-US" sz="3200" b="1" dirty="0"/>
          </a:p>
          <a:p>
            <a:pPr marL="457200" lvl="0" indent="-457200">
              <a:buFont typeface="Wingdings" charset="2"/>
              <a:buChar char="u"/>
            </a:pPr>
            <a:endParaRPr lang="en-US" sz="3200" dirty="0" smtClean="0"/>
          </a:p>
        </p:txBody>
      </p:sp>
      <p:sp>
        <p:nvSpPr>
          <p:cNvPr id="4" name="Title 1"/>
          <p:cNvSpPr txBox="1">
            <a:spLocks/>
          </p:cNvSpPr>
          <p:nvPr/>
        </p:nvSpPr>
        <p:spPr>
          <a:xfrm>
            <a:off x="228600" y="304800"/>
            <a:ext cx="8001000" cy="731838"/>
          </a:xfrm>
          <a:prstGeom prst="rect">
            <a:avLst/>
          </a:prstGeom>
        </p:spPr>
        <p:txBody>
          <a:bodyPr lIns="0" tIns="0" rIns="0" bIns="0"/>
          <a:lstStyle>
            <a:lvl1pPr algn="l" rtl="0" eaLnBrk="1" fontAlgn="base" hangingPunct="1">
              <a:spcBef>
                <a:spcPct val="0"/>
              </a:spcBef>
              <a:spcAft>
                <a:spcPct val="0"/>
              </a:spcAft>
              <a:defRPr sz="2800" b="0" kern="1200">
                <a:solidFill>
                  <a:srgbClr val="1F598F"/>
                </a:solidFill>
                <a:latin typeface="Calibri"/>
                <a:ea typeface="ＭＳ Ｐゴシック" charset="0"/>
                <a:cs typeface="Calibri"/>
              </a:defRPr>
            </a:lvl1pPr>
            <a:lvl2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600" b="1" dirty="0" smtClean="0"/>
              <a:t>Supervision of the Millennial Generation </a:t>
            </a:r>
            <a:br>
              <a:rPr lang="en-US" sz="3600" b="1" dirty="0" smtClean="0"/>
            </a:br>
            <a:endParaRPr lang="en-US" sz="3600" b="1" dirty="0"/>
          </a:p>
        </p:txBody>
      </p:sp>
      <p:pic>
        <p:nvPicPr>
          <p:cNvPr id="7" name="Picture 6" descr="dogoo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4" y="4013200"/>
            <a:ext cx="2857500" cy="2844800"/>
          </a:xfrm>
          <a:prstGeom prst="rect">
            <a:avLst/>
          </a:prstGeom>
        </p:spPr>
      </p:pic>
    </p:spTree>
    <p:extLst>
      <p:ext uri="{BB962C8B-B14F-4D97-AF65-F5344CB8AC3E}">
        <p14:creationId xmlns:p14="http://schemas.microsoft.com/office/powerpoint/2010/main" val="3727648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731838"/>
          </a:xfrm>
        </p:spPr>
        <p:txBody>
          <a:bodyPr/>
          <a:lstStyle/>
          <a:p>
            <a:pPr algn="ctr"/>
            <a:r>
              <a:rPr lang="en-US" sz="3600" b="1" dirty="0"/>
              <a:t>Supervision of the Millennial Generation </a:t>
            </a:r>
            <a:br>
              <a:rPr lang="en-US" sz="3600" b="1" dirty="0"/>
            </a:br>
            <a:endParaRPr lang="en-US" sz="3600" b="1" dirty="0"/>
          </a:p>
        </p:txBody>
      </p:sp>
      <p:sp>
        <p:nvSpPr>
          <p:cNvPr id="3" name="Content Placeholder 2"/>
          <p:cNvSpPr>
            <a:spLocks noGrp="1"/>
          </p:cNvSpPr>
          <p:nvPr>
            <p:ph idx="1"/>
          </p:nvPr>
        </p:nvSpPr>
        <p:spPr>
          <a:xfrm>
            <a:off x="228600" y="1524000"/>
            <a:ext cx="8534400" cy="4876800"/>
          </a:xfrm>
        </p:spPr>
        <p:txBody>
          <a:bodyPr/>
          <a:lstStyle/>
          <a:p>
            <a:pPr marL="457200" lvl="0" indent="-457200">
              <a:buFont typeface="Wingdings" charset="2"/>
              <a:buChar char="u"/>
            </a:pPr>
            <a:r>
              <a:rPr lang="en-US" sz="3200" b="1" dirty="0"/>
              <a:t>Encourage the millennial's self-assuredness, "can-do" attitude, and positive personal self-image.</a:t>
            </a:r>
            <a:r>
              <a:rPr lang="en-US" sz="3200" dirty="0"/>
              <a:t> </a:t>
            </a:r>
            <a:endParaRPr lang="en-US" sz="3200" dirty="0" smtClean="0"/>
          </a:p>
          <a:p>
            <a:pPr marL="457200" lvl="0" indent="-457200">
              <a:buFont typeface="Wingdings" charset="2"/>
              <a:buChar char="u"/>
            </a:pPr>
            <a:endParaRPr lang="en-US" sz="1200" dirty="0" smtClean="0"/>
          </a:p>
          <a:p>
            <a:pPr marL="457200" indent="-457200">
              <a:buFont typeface="Wingdings" charset="2"/>
              <a:buChar char="u"/>
            </a:pPr>
            <a:r>
              <a:rPr lang="en-US" sz="3200" b="1" dirty="0" smtClean="0"/>
              <a:t>Take </a:t>
            </a:r>
            <a:r>
              <a:rPr lang="en-US" sz="3200" b="1" dirty="0"/>
              <a:t>advantage of the millennial's comfort level with teams. </a:t>
            </a:r>
            <a:endParaRPr lang="en-US" sz="3200" b="1" dirty="0" smtClean="0"/>
          </a:p>
          <a:p>
            <a:pPr marL="457200" indent="-457200">
              <a:buFont typeface="Wingdings" charset="2"/>
              <a:buChar char="u"/>
            </a:pPr>
            <a:endParaRPr lang="en-US" sz="1200" b="1" dirty="0" smtClean="0"/>
          </a:p>
          <a:p>
            <a:pPr marL="457200" lvl="0" indent="-457200">
              <a:buFont typeface="Wingdings" charset="2"/>
              <a:buChar char="u"/>
            </a:pPr>
            <a:r>
              <a:rPr lang="en-US" sz="3200" b="1" dirty="0"/>
              <a:t>Listen to the millennial employee.</a:t>
            </a:r>
            <a:r>
              <a:rPr lang="en-US" sz="3200" dirty="0"/>
              <a:t> </a:t>
            </a:r>
          </a:p>
          <a:p>
            <a:pPr lvl="0" indent="0"/>
            <a:endParaRPr lang="en-US" sz="3200" dirty="0"/>
          </a:p>
        </p:txBody>
      </p:sp>
      <p:pic>
        <p:nvPicPr>
          <p:cNvPr id="4" name="Picture 3" descr="tea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52746"/>
            <a:ext cx="2520616" cy="2600454"/>
          </a:xfrm>
          <a:prstGeom prst="rect">
            <a:avLst/>
          </a:prstGeom>
        </p:spPr>
      </p:pic>
    </p:spTree>
    <p:extLst>
      <p:ext uri="{BB962C8B-B14F-4D97-AF65-F5344CB8AC3E}">
        <p14:creationId xmlns:p14="http://schemas.microsoft.com/office/powerpoint/2010/main" val="12256897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731838"/>
          </a:xfrm>
        </p:spPr>
        <p:txBody>
          <a:bodyPr/>
          <a:lstStyle/>
          <a:p>
            <a:pPr algn="ctr"/>
            <a:r>
              <a:rPr lang="en-US" dirty="0"/>
              <a:t>Supervision of the Millennial Generation </a:t>
            </a:r>
            <a:br>
              <a:rPr lang="en-US" dirty="0"/>
            </a:br>
            <a:endParaRPr lang="en-US" dirty="0"/>
          </a:p>
        </p:txBody>
      </p:sp>
      <p:sp>
        <p:nvSpPr>
          <p:cNvPr id="3" name="Content Placeholder 2"/>
          <p:cNvSpPr>
            <a:spLocks noGrp="1"/>
          </p:cNvSpPr>
          <p:nvPr>
            <p:ph idx="1"/>
          </p:nvPr>
        </p:nvSpPr>
        <p:spPr>
          <a:xfrm>
            <a:off x="381000" y="1295400"/>
            <a:ext cx="7543800" cy="5029200"/>
          </a:xfrm>
        </p:spPr>
        <p:txBody>
          <a:bodyPr/>
          <a:lstStyle/>
          <a:p>
            <a:pPr marL="457200" indent="-457200">
              <a:buFont typeface="Wingdings" charset="2"/>
              <a:buChar char="u"/>
            </a:pPr>
            <a:endParaRPr lang="en-US" sz="2800" b="1" dirty="0" smtClean="0"/>
          </a:p>
          <a:p>
            <a:pPr marL="457200" indent="-457200">
              <a:buFont typeface="Wingdings" charset="2"/>
              <a:buChar char="u"/>
            </a:pPr>
            <a:r>
              <a:rPr lang="en-US" sz="2800" b="1" dirty="0" smtClean="0"/>
              <a:t>Millennial </a:t>
            </a:r>
            <a:r>
              <a:rPr lang="en-US" sz="2800" b="1" dirty="0"/>
              <a:t>employees are multi-</a:t>
            </a:r>
            <a:r>
              <a:rPr lang="en-US" sz="2800" b="1" dirty="0" err="1"/>
              <a:t>taskers</a:t>
            </a:r>
            <a:r>
              <a:rPr lang="en-US" sz="2800" b="1" dirty="0"/>
              <a:t> on a scale you’ve never seen before.</a:t>
            </a:r>
            <a:r>
              <a:rPr lang="en-US" sz="2800" dirty="0"/>
              <a:t> </a:t>
            </a:r>
            <a:endParaRPr lang="en-US" sz="2800" dirty="0" smtClean="0"/>
          </a:p>
          <a:p>
            <a:pPr marL="457200" indent="-457200">
              <a:buFont typeface="Wingdings" charset="2"/>
              <a:buChar char="u"/>
            </a:pPr>
            <a:r>
              <a:rPr lang="en-US" sz="2800" b="1" dirty="0"/>
              <a:t>Take advantage of your millennial employee’s computer, cell phone, and electronic </a:t>
            </a:r>
            <a:r>
              <a:rPr lang="en-US" sz="2800" b="1" dirty="0" smtClean="0"/>
              <a:t>literacy</a:t>
            </a:r>
            <a:endParaRPr lang="en-US" sz="2800" b="1" dirty="0"/>
          </a:p>
        </p:txBody>
      </p:sp>
      <p:pic>
        <p:nvPicPr>
          <p:cNvPr id="4" name="Picture 3" descr="smartphon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038600"/>
            <a:ext cx="3467100" cy="2349500"/>
          </a:xfrm>
          <a:prstGeom prst="rect">
            <a:avLst/>
          </a:prstGeom>
        </p:spPr>
      </p:pic>
    </p:spTree>
    <p:extLst>
      <p:ext uri="{BB962C8B-B14F-4D97-AF65-F5344CB8AC3E}">
        <p14:creationId xmlns:p14="http://schemas.microsoft.com/office/powerpoint/2010/main" val="1728613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31838"/>
          </a:xfrm>
        </p:spPr>
        <p:txBody>
          <a:bodyPr/>
          <a:lstStyle/>
          <a:p>
            <a:pPr algn="ctr"/>
            <a:r>
              <a:rPr lang="en-US" sz="4400" b="1" dirty="0" smtClean="0"/>
              <a:t>Marketing Your Internship</a:t>
            </a:r>
            <a:endParaRPr lang="en-US" sz="4400" b="1" dirty="0"/>
          </a:p>
        </p:txBody>
      </p:sp>
      <p:sp>
        <p:nvSpPr>
          <p:cNvPr id="3" name="Content Placeholder 2"/>
          <p:cNvSpPr>
            <a:spLocks noGrp="1"/>
          </p:cNvSpPr>
          <p:nvPr>
            <p:ph idx="1"/>
          </p:nvPr>
        </p:nvSpPr>
        <p:spPr>
          <a:xfrm>
            <a:off x="381000" y="2133600"/>
            <a:ext cx="7239000" cy="4191000"/>
          </a:xfrm>
        </p:spPr>
        <p:txBody>
          <a:bodyPr/>
          <a:lstStyle/>
          <a:p>
            <a:pPr marL="457200" indent="-457200">
              <a:buFont typeface="Wingdings" charset="2"/>
              <a:buChar char="u"/>
            </a:pPr>
            <a:r>
              <a:rPr lang="en-US" sz="2800" dirty="0" smtClean="0"/>
              <a:t>College Career Services</a:t>
            </a:r>
          </a:p>
          <a:p>
            <a:pPr indent="0"/>
            <a:endParaRPr lang="en-US" sz="2800" dirty="0" smtClean="0"/>
          </a:p>
          <a:p>
            <a:pPr marL="457200" indent="-457200">
              <a:buFont typeface="Wingdings" charset="2"/>
              <a:buChar char="u"/>
            </a:pPr>
            <a:r>
              <a:rPr lang="en-US" sz="2800" dirty="0" smtClean="0">
                <a:hlinkClick r:id="rId3"/>
              </a:rPr>
              <a:t>Maine College Career Consortium</a:t>
            </a:r>
            <a:endParaRPr lang="en-US" sz="2800" dirty="0" smtClean="0"/>
          </a:p>
          <a:p>
            <a:pPr marL="457200" indent="-457200">
              <a:buFont typeface="Courier New"/>
              <a:buChar char="o"/>
            </a:pPr>
            <a:endParaRPr lang="en-US" sz="2400" dirty="0"/>
          </a:p>
        </p:txBody>
      </p:sp>
      <p:pic>
        <p:nvPicPr>
          <p:cNvPr id="4" name="Picture 3" descr="marketing.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778" y="3810000"/>
            <a:ext cx="3950533" cy="2628900"/>
          </a:xfrm>
          <a:prstGeom prst="rect">
            <a:avLst/>
          </a:prstGeom>
        </p:spPr>
      </p:pic>
    </p:spTree>
    <p:extLst>
      <p:ext uri="{BB962C8B-B14F-4D97-AF65-F5344CB8AC3E}">
        <p14:creationId xmlns:p14="http://schemas.microsoft.com/office/powerpoint/2010/main" val="1963250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4800" b="1" i="1" dirty="0" smtClean="0"/>
              <a:t>Questions? </a:t>
            </a:r>
          </a:p>
          <a:p>
            <a:pPr algn="ctr"/>
            <a:r>
              <a:rPr lang="en-US" sz="4800" b="1" i="1" dirty="0" smtClean="0"/>
              <a:t>Comments? </a:t>
            </a:r>
          </a:p>
          <a:p>
            <a:pPr algn="ctr"/>
            <a:r>
              <a:rPr lang="en-US" sz="4800" b="1" i="1" dirty="0" smtClean="0"/>
              <a:t>Examples?</a:t>
            </a:r>
            <a:endParaRPr lang="en-US" sz="4800" b="1" i="1" dirty="0"/>
          </a:p>
        </p:txBody>
      </p:sp>
    </p:spTree>
    <p:extLst>
      <p:ext uri="{BB962C8B-B14F-4D97-AF65-F5344CB8AC3E}">
        <p14:creationId xmlns:p14="http://schemas.microsoft.com/office/powerpoint/2010/main" val="24200556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4"/>
          <p:cNvSpPr>
            <a:spLocks noGrp="1"/>
          </p:cNvSpPr>
          <p:nvPr>
            <p:ph idx="1"/>
          </p:nvPr>
        </p:nvSpPr>
        <p:spPr bwMode="auto">
          <a:xfrm>
            <a:off x="304800" y="1371600"/>
            <a:ext cx="7467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anchor="t" anchorCtr="0" compatLnSpc="1">
            <a:prstTxWarp prst="textNoShape">
              <a:avLst/>
            </a:prstTxWarp>
          </a:bodyPr>
          <a:lstStyle/>
          <a:p>
            <a:r>
              <a:rPr lang="en-US" sz="2800" b="1" dirty="0" smtClean="0"/>
              <a:t>Today’s take-aways:</a:t>
            </a:r>
            <a:endParaRPr lang="en-US" sz="2800" dirty="0"/>
          </a:p>
          <a:p>
            <a:pPr marL="457200" lvl="0" indent="-457200">
              <a:buFont typeface="Arial"/>
              <a:buChar char="•"/>
            </a:pPr>
            <a:r>
              <a:rPr lang="en-US" sz="2800" dirty="0" smtClean="0"/>
              <a:t>Identifying the work </a:t>
            </a:r>
          </a:p>
          <a:p>
            <a:pPr marL="457200" lvl="0" indent="-457200">
              <a:buFont typeface="Arial"/>
              <a:buChar char="•"/>
            </a:pPr>
            <a:r>
              <a:rPr lang="en-US" sz="2800" dirty="0" smtClean="0"/>
              <a:t>Designing the position </a:t>
            </a:r>
          </a:p>
          <a:p>
            <a:pPr marL="457200" lvl="0" indent="-457200">
              <a:buFont typeface="Arial"/>
              <a:buChar char="•"/>
            </a:pPr>
            <a:r>
              <a:rPr lang="en-US" sz="2800" dirty="0" smtClean="0"/>
              <a:t>Understanding </a:t>
            </a:r>
            <a:r>
              <a:rPr lang="en-US" sz="2800" dirty="0"/>
              <a:t>learning </a:t>
            </a:r>
            <a:r>
              <a:rPr lang="en-US" sz="2800" dirty="0" smtClean="0"/>
              <a:t>goals</a:t>
            </a:r>
          </a:p>
          <a:p>
            <a:pPr marL="457200" lvl="0" indent="-457200">
              <a:buFont typeface="Arial"/>
              <a:buChar char="•"/>
            </a:pPr>
            <a:r>
              <a:rPr lang="en-US" sz="2800" dirty="0" smtClean="0"/>
              <a:t>Understanding legalities concerning pay</a:t>
            </a:r>
            <a:endParaRPr lang="en-US" sz="2800" dirty="0"/>
          </a:p>
          <a:p>
            <a:pPr marL="457200" lvl="0" indent="-457200">
              <a:buFont typeface="Arial"/>
              <a:buChar char="•"/>
            </a:pPr>
            <a:r>
              <a:rPr lang="en-US" sz="2800" dirty="0" smtClean="0"/>
              <a:t>Marketing </a:t>
            </a:r>
            <a:r>
              <a:rPr lang="en-US" sz="2800" dirty="0"/>
              <a:t>your </a:t>
            </a:r>
            <a:r>
              <a:rPr lang="en-US" sz="2800" dirty="0" smtClean="0"/>
              <a:t>internship</a:t>
            </a:r>
            <a:endParaRPr lang="en-US" sz="2800" dirty="0"/>
          </a:p>
          <a:p>
            <a:endParaRPr lang="en-US" sz="2800" dirty="0">
              <a:latin typeface="Calibri" charset="0"/>
            </a:endParaRPr>
          </a:p>
        </p:txBody>
      </p:sp>
      <p:pic>
        <p:nvPicPr>
          <p:cNvPr id="2" name="Picture 1" descr="graphics-agenda-60333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28600"/>
            <a:ext cx="2455575" cy="304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nshipDiagram.jpg"/>
          <p:cNvPicPr>
            <a:picLocks noGrp="1" noChangeAspect="1"/>
          </p:cNvPicPr>
          <p:nvPr>
            <p:ph idx="1"/>
          </p:nvPr>
        </p:nvPicPr>
        <p:blipFill>
          <a:blip r:embed="rId2">
            <a:extLst>
              <a:ext uri="{28A0092B-C50C-407E-A947-70E740481C1C}">
                <a14:useLocalDpi xmlns:a14="http://schemas.microsoft.com/office/drawing/2010/main" val="0"/>
              </a:ext>
            </a:extLst>
          </a:blip>
          <a:srcRect l="-16566" r="-16566"/>
          <a:stretch>
            <a:fillRect/>
          </a:stretch>
        </p:blipFill>
        <p:spPr>
          <a:xfrm>
            <a:off x="-1447800" y="-1"/>
            <a:ext cx="12039600" cy="6970295"/>
          </a:xfrm>
        </p:spPr>
      </p:pic>
    </p:spTree>
    <p:extLst>
      <p:ext uri="{BB962C8B-B14F-4D97-AF65-F5344CB8AC3E}">
        <p14:creationId xmlns:p14="http://schemas.microsoft.com/office/powerpoint/2010/main" val="154719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731838"/>
          </a:xfrm>
        </p:spPr>
        <p:txBody>
          <a:bodyPr/>
          <a:lstStyle/>
          <a:p>
            <a:pPr algn="ctr"/>
            <a:r>
              <a:rPr lang="en-US" sz="3200" b="1" dirty="0" smtClean="0"/>
              <a:t>Internships – Are they worth it?</a:t>
            </a:r>
            <a:endParaRPr lang="en-US" sz="3200" b="1" dirty="0"/>
          </a:p>
        </p:txBody>
      </p:sp>
      <p:sp>
        <p:nvSpPr>
          <p:cNvPr id="3" name="Content Placeholder 2"/>
          <p:cNvSpPr>
            <a:spLocks noGrp="1"/>
          </p:cNvSpPr>
          <p:nvPr>
            <p:ph idx="1"/>
          </p:nvPr>
        </p:nvSpPr>
        <p:spPr>
          <a:xfrm>
            <a:off x="3276600" y="2057400"/>
            <a:ext cx="6705600" cy="2667000"/>
          </a:xfrm>
        </p:spPr>
        <p:txBody>
          <a:bodyPr/>
          <a:lstStyle/>
          <a:p>
            <a:r>
              <a:rPr lang="en-US" sz="2800" b="1" dirty="0" smtClean="0"/>
              <a:t>The answer to a prayer…</a:t>
            </a:r>
            <a:r>
              <a:rPr lang="en-US" sz="2800" b="1" i="1" dirty="0"/>
              <a:t>if </a:t>
            </a:r>
            <a:endParaRPr lang="en-US" sz="2800" b="1" i="1" dirty="0" smtClean="0"/>
          </a:p>
          <a:p>
            <a:endParaRPr lang="en-US" sz="2800" dirty="0"/>
          </a:p>
          <a:p>
            <a:endParaRPr lang="en-US" sz="2800" dirty="0" smtClean="0"/>
          </a:p>
          <a:p>
            <a:endParaRPr lang="en-US" sz="2800" dirty="0"/>
          </a:p>
        </p:txBody>
      </p:sp>
      <p:pic>
        <p:nvPicPr>
          <p:cNvPr id="4" name="Picture 3" descr="Han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6" y="1066800"/>
            <a:ext cx="2695766" cy="4038600"/>
          </a:xfrm>
          <a:prstGeom prst="rect">
            <a:avLst/>
          </a:prstGeom>
        </p:spPr>
      </p:pic>
    </p:spTree>
    <p:extLst>
      <p:ext uri="{BB962C8B-B14F-4D97-AF65-F5344CB8AC3E}">
        <p14:creationId xmlns:p14="http://schemas.microsoft.com/office/powerpoint/2010/main" val="1840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239000" cy="731838"/>
          </a:xfrm>
        </p:spPr>
        <p:txBody>
          <a:bodyPr/>
          <a:lstStyle/>
          <a:p>
            <a:r>
              <a:rPr lang="en-US" sz="4000" b="1" dirty="0" smtClean="0"/>
              <a:t>Designing an Internship </a:t>
            </a:r>
            <a:endParaRPr lang="en-US" sz="4000" b="1" dirty="0"/>
          </a:p>
        </p:txBody>
      </p:sp>
      <p:sp>
        <p:nvSpPr>
          <p:cNvPr id="3" name="Content Placeholder 2"/>
          <p:cNvSpPr>
            <a:spLocks noGrp="1"/>
          </p:cNvSpPr>
          <p:nvPr>
            <p:ph idx="1"/>
          </p:nvPr>
        </p:nvSpPr>
        <p:spPr>
          <a:xfrm>
            <a:off x="304800" y="1143000"/>
            <a:ext cx="7239000" cy="4191000"/>
          </a:xfrm>
        </p:spPr>
        <p:txBody>
          <a:bodyPr/>
          <a:lstStyle/>
          <a:p>
            <a:pPr marL="685800" lvl="1" indent="-457200"/>
            <a:r>
              <a:rPr lang="en-US" sz="3600" b="1" dirty="0" smtClean="0">
                <a:solidFill>
                  <a:schemeClr val="accent4">
                    <a:lumMod val="75000"/>
                  </a:schemeClr>
                </a:solidFill>
              </a:rPr>
              <a:t>Specific focus</a:t>
            </a:r>
          </a:p>
          <a:p>
            <a:pPr marL="685800" lvl="1" indent="-457200"/>
            <a:r>
              <a:rPr lang="en-US" sz="3600" b="1" dirty="0" smtClean="0">
                <a:solidFill>
                  <a:schemeClr val="accent3"/>
                </a:solidFill>
              </a:rPr>
              <a:t>Expectations</a:t>
            </a:r>
            <a:endParaRPr lang="en-US" sz="3600" b="1" dirty="0">
              <a:solidFill>
                <a:schemeClr val="accent3"/>
              </a:solidFill>
            </a:endParaRPr>
          </a:p>
          <a:p>
            <a:pPr marL="685800" lvl="1" indent="-457200"/>
            <a:r>
              <a:rPr lang="en-US" sz="3600" b="1" dirty="0">
                <a:solidFill>
                  <a:schemeClr val="tx2"/>
                </a:solidFill>
              </a:rPr>
              <a:t>Learning </a:t>
            </a:r>
            <a:r>
              <a:rPr lang="en-US" sz="3600" b="1" dirty="0" smtClean="0">
                <a:solidFill>
                  <a:schemeClr val="tx2"/>
                </a:solidFill>
              </a:rPr>
              <a:t>outcomes</a:t>
            </a:r>
            <a:endParaRPr lang="en-US" sz="3600" b="1" dirty="0">
              <a:solidFill>
                <a:schemeClr val="tx2"/>
              </a:solidFill>
            </a:endParaRPr>
          </a:p>
          <a:p>
            <a:endParaRPr lang="en-US" sz="3600" b="1" dirty="0"/>
          </a:p>
        </p:txBody>
      </p:sp>
      <p:pic>
        <p:nvPicPr>
          <p:cNvPr id="4" name="Picture 3" descr="desig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072938"/>
            <a:ext cx="4807139" cy="3531062"/>
          </a:xfrm>
          <a:prstGeom prst="rect">
            <a:avLst/>
          </a:prstGeom>
        </p:spPr>
      </p:pic>
    </p:spTree>
    <p:extLst>
      <p:ext uri="{BB962C8B-B14F-4D97-AF65-F5344CB8AC3E}">
        <p14:creationId xmlns:p14="http://schemas.microsoft.com/office/powerpoint/2010/main" val="152224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39000" cy="731838"/>
          </a:xfrm>
        </p:spPr>
        <p:txBody>
          <a:bodyPr/>
          <a:lstStyle/>
          <a:p>
            <a:pPr algn="ctr"/>
            <a:r>
              <a:rPr lang="en-US" sz="4400" b="1" dirty="0" smtClean="0"/>
              <a:t>Design </a:t>
            </a:r>
            <a:endParaRPr lang="en-US" sz="4400" b="1" dirty="0"/>
          </a:p>
        </p:txBody>
      </p:sp>
      <p:sp>
        <p:nvSpPr>
          <p:cNvPr id="3" name="Content Placeholder 2"/>
          <p:cNvSpPr>
            <a:spLocks noGrp="1"/>
          </p:cNvSpPr>
          <p:nvPr>
            <p:ph idx="1"/>
          </p:nvPr>
        </p:nvSpPr>
        <p:spPr>
          <a:xfrm>
            <a:off x="381000" y="1371600"/>
            <a:ext cx="7620000" cy="4953000"/>
          </a:xfrm>
        </p:spPr>
        <p:txBody>
          <a:bodyPr/>
          <a:lstStyle/>
          <a:p>
            <a:pPr lvl="0" algn="ctr"/>
            <a:r>
              <a:rPr lang="en-US" sz="3200" b="1" i="1" dirty="0"/>
              <a:t>I</a:t>
            </a:r>
            <a:r>
              <a:rPr lang="en-US" sz="3200" b="1" i="1" dirty="0" smtClean="0"/>
              <a:t>nternship</a:t>
            </a:r>
            <a:r>
              <a:rPr lang="en-US" sz="3200" b="1" i="1" dirty="0"/>
              <a:t>-worthy </a:t>
            </a:r>
            <a:r>
              <a:rPr lang="en-US" sz="3200" b="1" i="1" dirty="0" smtClean="0"/>
              <a:t>work</a:t>
            </a:r>
          </a:p>
          <a:p>
            <a:pPr marL="457200" lvl="0" indent="-457200" algn="ctr">
              <a:buFont typeface="Wingdings" charset="2"/>
              <a:buChar char="u"/>
            </a:pPr>
            <a:endParaRPr lang="en-US" sz="1000" dirty="0" smtClean="0"/>
          </a:p>
          <a:p>
            <a:pPr marL="457200" lvl="0" indent="-457200" algn="ctr">
              <a:buFont typeface="Wingdings" charset="2"/>
              <a:buChar char="u"/>
            </a:pPr>
            <a:r>
              <a:rPr lang="en-US" sz="2800" dirty="0" smtClean="0"/>
              <a:t>Value to the organization</a:t>
            </a:r>
          </a:p>
          <a:p>
            <a:pPr marL="685800" lvl="1" indent="-457200" algn="ctr">
              <a:buFont typeface="Courier New"/>
              <a:buChar char="o"/>
            </a:pPr>
            <a:endParaRPr lang="en-US" sz="2400" dirty="0" smtClean="0"/>
          </a:p>
          <a:p>
            <a:pPr marL="457200" lvl="0" indent="-457200" algn="ctr">
              <a:buFont typeface="Wingdings" charset="2"/>
              <a:buChar char="u"/>
            </a:pPr>
            <a:r>
              <a:rPr lang="en-US" sz="2800" dirty="0" smtClean="0"/>
              <a:t>Learning experience for the intern</a:t>
            </a:r>
            <a:endParaRPr lang="en-US" sz="2800" dirty="0"/>
          </a:p>
          <a:p>
            <a:pPr marL="685800" lvl="1" indent="-457200" algn="ctr">
              <a:buFont typeface="Courier New"/>
              <a:buChar char="o"/>
            </a:pPr>
            <a:endParaRPr lang="en-US" sz="2400" dirty="0" smtClean="0"/>
          </a:p>
        </p:txBody>
      </p:sp>
      <p:pic>
        <p:nvPicPr>
          <p:cNvPr id="4" name="Picture 3" descr="intern projec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038600"/>
            <a:ext cx="3048000" cy="2311400"/>
          </a:xfrm>
          <a:prstGeom prst="rect">
            <a:avLst/>
          </a:prstGeom>
        </p:spPr>
      </p:pic>
    </p:spTree>
    <p:extLst>
      <p:ext uri="{BB962C8B-B14F-4D97-AF65-F5344CB8AC3E}">
        <p14:creationId xmlns:p14="http://schemas.microsoft.com/office/powerpoint/2010/main" val="368074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731838"/>
          </a:xfrm>
        </p:spPr>
        <p:txBody>
          <a:bodyPr/>
          <a:lstStyle/>
          <a:p>
            <a:pPr algn="ctr"/>
            <a:r>
              <a:rPr lang="en-US" sz="4400" b="1" dirty="0" smtClean="0"/>
              <a:t>Design </a:t>
            </a:r>
            <a:endParaRPr lang="en-US" sz="4400" b="1" dirty="0"/>
          </a:p>
        </p:txBody>
      </p:sp>
      <p:sp>
        <p:nvSpPr>
          <p:cNvPr id="3" name="Content Placeholder 2"/>
          <p:cNvSpPr>
            <a:spLocks noGrp="1"/>
          </p:cNvSpPr>
          <p:nvPr>
            <p:ph idx="1"/>
          </p:nvPr>
        </p:nvSpPr>
        <p:spPr>
          <a:xfrm>
            <a:off x="381000" y="1752600"/>
            <a:ext cx="7239000" cy="4419600"/>
          </a:xfrm>
        </p:spPr>
        <p:txBody>
          <a:bodyPr/>
          <a:lstStyle/>
          <a:p>
            <a:pPr lvl="0" algn="ctr"/>
            <a:r>
              <a:rPr lang="en-US" sz="3600" b="1" dirty="0"/>
              <a:t>c</a:t>
            </a:r>
            <a:r>
              <a:rPr lang="en-US" sz="3600" b="1" dirty="0" smtClean="0"/>
              <a:t>lear &amp; practical reflecting learning </a:t>
            </a:r>
            <a:r>
              <a:rPr lang="en-US" sz="3600" b="1" dirty="0"/>
              <a:t>goals</a:t>
            </a:r>
          </a:p>
          <a:p>
            <a:pPr marL="571500" lvl="1" indent="-342900">
              <a:buFont typeface="Courier New"/>
              <a:buChar char="o"/>
            </a:pPr>
            <a:endParaRPr lang="en-US" sz="2400" dirty="0" smtClean="0"/>
          </a:p>
          <a:p>
            <a:pPr marL="571500" lvl="1" indent="-342900">
              <a:buFont typeface="Courier New"/>
              <a:buChar char="o"/>
            </a:pPr>
            <a:endParaRPr lang="en-US" sz="2400" dirty="0" smtClean="0"/>
          </a:p>
          <a:p>
            <a:pPr indent="0"/>
            <a:endParaRPr lang="en-US" sz="2800" dirty="0" smtClean="0"/>
          </a:p>
          <a:p>
            <a:pPr marL="685800" lvl="1" indent="-457200">
              <a:buFont typeface="Courier New"/>
              <a:buChar char="o"/>
            </a:pPr>
            <a:endParaRPr lang="en-US" sz="2800" dirty="0"/>
          </a:p>
        </p:txBody>
      </p:sp>
      <p:pic>
        <p:nvPicPr>
          <p:cNvPr id="4" name="Picture 3" descr="duti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895306"/>
            <a:ext cx="4648200" cy="3481663"/>
          </a:xfrm>
          <a:prstGeom prst="rect">
            <a:avLst/>
          </a:prstGeom>
        </p:spPr>
      </p:pic>
    </p:spTree>
    <p:extLst>
      <p:ext uri="{BB962C8B-B14F-4D97-AF65-F5344CB8AC3E}">
        <p14:creationId xmlns:p14="http://schemas.microsoft.com/office/powerpoint/2010/main" val="292913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731838"/>
          </a:xfrm>
        </p:spPr>
        <p:txBody>
          <a:bodyPr/>
          <a:lstStyle/>
          <a:p>
            <a:pPr algn="ctr"/>
            <a:r>
              <a:rPr lang="en-US" sz="4400" b="1" dirty="0"/>
              <a:t>Learning Goals</a:t>
            </a:r>
            <a:endParaRPr lang="en-US" sz="4400" dirty="0"/>
          </a:p>
        </p:txBody>
      </p:sp>
      <p:sp>
        <p:nvSpPr>
          <p:cNvPr id="3" name="Content Placeholder 2"/>
          <p:cNvSpPr>
            <a:spLocks noGrp="1"/>
          </p:cNvSpPr>
          <p:nvPr>
            <p:ph idx="1"/>
          </p:nvPr>
        </p:nvSpPr>
        <p:spPr>
          <a:xfrm>
            <a:off x="381000" y="1524000"/>
            <a:ext cx="7239000" cy="4191000"/>
          </a:xfrm>
        </p:spPr>
        <p:txBody>
          <a:bodyPr/>
          <a:lstStyle/>
          <a:p>
            <a:pPr marL="457200" indent="-457200">
              <a:buFont typeface="Wingdings" charset="2"/>
              <a:buChar char="u"/>
            </a:pPr>
            <a:r>
              <a:rPr lang="en-US" sz="2800" dirty="0" smtClean="0"/>
              <a:t>Academic Credit</a:t>
            </a:r>
          </a:p>
          <a:p>
            <a:pPr marL="457200" indent="-457200">
              <a:buFont typeface="Wingdings" charset="2"/>
              <a:buChar char="u"/>
            </a:pPr>
            <a:endParaRPr lang="en-US" sz="2800" dirty="0"/>
          </a:p>
          <a:p>
            <a:pPr marL="457200" indent="-457200">
              <a:buFont typeface="Wingdings" charset="2"/>
              <a:buChar char="u"/>
            </a:pPr>
            <a:r>
              <a:rPr lang="en-US" sz="2800" dirty="0" smtClean="0"/>
              <a:t>Assessment</a:t>
            </a:r>
          </a:p>
          <a:p>
            <a:pPr marL="457200" indent="-457200">
              <a:buFont typeface="Wingdings" charset="2"/>
              <a:buChar char="u"/>
            </a:pPr>
            <a:endParaRPr lang="en-US" sz="2800" dirty="0"/>
          </a:p>
          <a:p>
            <a:pPr marL="457200" indent="-457200">
              <a:buFont typeface="Wingdings" charset="2"/>
              <a:buChar char="u"/>
            </a:pPr>
            <a:r>
              <a:rPr lang="en-US" sz="2800" dirty="0" smtClean="0"/>
              <a:t>Evaluation</a:t>
            </a:r>
            <a:endParaRPr lang="en-US" sz="2800" dirty="0"/>
          </a:p>
        </p:txBody>
      </p:sp>
      <p:pic>
        <p:nvPicPr>
          <p:cNvPr id="4" name="Picture 3" descr="ev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505200"/>
            <a:ext cx="2857500" cy="2844800"/>
          </a:xfrm>
          <a:prstGeom prst="rect">
            <a:avLst/>
          </a:prstGeom>
        </p:spPr>
      </p:pic>
    </p:spTree>
    <p:extLst>
      <p:ext uri="{BB962C8B-B14F-4D97-AF65-F5344CB8AC3E}">
        <p14:creationId xmlns:p14="http://schemas.microsoft.com/office/powerpoint/2010/main" val="3104052943"/>
      </p:ext>
    </p:extLst>
  </p:cSld>
  <p:clrMapOvr>
    <a:masterClrMapping/>
  </p:clrMapOvr>
</p:sld>
</file>

<file path=ppt/theme/theme1.xml><?xml version="1.0" encoding="utf-8"?>
<a:theme xmlns:a="http://schemas.openxmlformats.org/drawingml/2006/main" name="sjc_powerpoint_template (1)">
  <a:themeElements>
    <a:clrScheme name="Custom 18">
      <a:dk1>
        <a:sysClr val="windowText" lastClr="000000"/>
      </a:dk1>
      <a:lt1>
        <a:sysClr val="window" lastClr="FFFFFF"/>
      </a:lt1>
      <a:dk2>
        <a:srgbClr val="005195"/>
      </a:dk2>
      <a:lt2>
        <a:srgbClr val="FFFFFF"/>
      </a:lt2>
      <a:accent1>
        <a:srgbClr val="005195"/>
      </a:accent1>
      <a:accent2>
        <a:srgbClr val="CC9C4A"/>
      </a:accent2>
      <a:accent3>
        <a:srgbClr val="E37C00"/>
      </a:accent3>
      <a:accent4>
        <a:srgbClr val="77B800"/>
      </a:accent4>
      <a:accent5>
        <a:srgbClr val="005195"/>
      </a:accent5>
      <a:accent6>
        <a:srgbClr val="CC9C4A"/>
      </a:accent6>
      <a:hlink>
        <a:srgbClr val="E37C00"/>
      </a:hlink>
      <a:folHlink>
        <a:srgbClr val="77B8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sjc_powerpoint_template (1).pot</Template>
  <TotalTime>451</TotalTime>
  <Words>1115</Words>
  <Application>Microsoft Macintosh PowerPoint</Application>
  <PresentationFormat>On-screen Show (4:3)</PresentationFormat>
  <Paragraphs>250</Paragraphs>
  <Slides>28</Slides>
  <Notes>16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sjc_powerpoint_template (1)</vt:lpstr>
      <vt:lpstr>Creating an Internship Program that Works</vt:lpstr>
      <vt:lpstr>Today’s Poll</vt:lpstr>
      <vt:lpstr>PowerPoint Presentation</vt:lpstr>
      <vt:lpstr>PowerPoint Presentation</vt:lpstr>
      <vt:lpstr>Internships – Are they worth it?</vt:lpstr>
      <vt:lpstr>Designing an Internship </vt:lpstr>
      <vt:lpstr>Design </vt:lpstr>
      <vt:lpstr>Design </vt:lpstr>
      <vt:lpstr>Learning Goals</vt:lpstr>
      <vt:lpstr>Learning Goals</vt:lpstr>
      <vt:lpstr>4 Primary Learning Goals</vt:lpstr>
      <vt:lpstr>Cognitive Development</vt:lpstr>
      <vt:lpstr>Communications Skills</vt:lpstr>
      <vt:lpstr>General Skill Development </vt:lpstr>
      <vt:lpstr>Personal Development </vt:lpstr>
      <vt:lpstr>Documentation</vt:lpstr>
      <vt:lpstr>Labor Regulations </vt:lpstr>
      <vt:lpstr>Criteria for Exemption</vt:lpstr>
      <vt:lpstr>Criteria for Exemption</vt:lpstr>
      <vt:lpstr>2015 Internship Compensation Ruling</vt:lpstr>
      <vt:lpstr>Funding for Unpaid Internships</vt:lpstr>
      <vt:lpstr>PowerPoint Presentation</vt:lpstr>
      <vt:lpstr>Supervision of the Millennial Generation  </vt:lpstr>
      <vt:lpstr>PowerPoint Presentation</vt:lpstr>
      <vt:lpstr>Supervision of the Millennial Generation  </vt:lpstr>
      <vt:lpstr>Supervision of the Millennial Generation  </vt:lpstr>
      <vt:lpstr>Marketing Your Internship</vt:lpstr>
      <vt:lpstr>PowerPoint Presentation</vt:lpstr>
    </vt:vector>
  </TitlesOfParts>
  <Company>Saint Joseph's College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Beth Richardson</cp:lastModifiedBy>
  <cp:revision>58</cp:revision>
  <cp:lastPrinted>2012-10-19T16:56:30Z</cp:lastPrinted>
  <dcterms:created xsi:type="dcterms:W3CDTF">2013-01-07T17:30:48Z</dcterms:created>
  <dcterms:modified xsi:type="dcterms:W3CDTF">2016-08-08T14:13:55Z</dcterms:modified>
</cp:coreProperties>
</file>