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9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00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3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8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90" cy="459822"/>
          </a:xfrm>
          <a:prstGeom prst="rect">
            <a:avLst/>
          </a:prstGeom>
        </p:spPr>
        <p:txBody>
          <a:bodyPr vert="horz" lIns="89923" tIns="44962" rIns="89923" bIns="449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960" y="0"/>
            <a:ext cx="2971490" cy="459822"/>
          </a:xfrm>
          <a:prstGeom prst="rect">
            <a:avLst/>
          </a:prstGeom>
        </p:spPr>
        <p:txBody>
          <a:bodyPr vert="horz" lIns="89923" tIns="44962" rIns="89923" bIns="44962" rtlCol="0"/>
          <a:lstStyle>
            <a:lvl1pPr algn="r">
              <a:defRPr sz="1200"/>
            </a:lvl1pPr>
          </a:lstStyle>
          <a:p>
            <a:fld id="{50A72832-096A-45A0-982F-D89B690379A6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23" tIns="44962" rIns="89923" bIns="449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90" y="4369087"/>
            <a:ext cx="5487021" cy="4139961"/>
          </a:xfrm>
          <a:prstGeom prst="rect">
            <a:avLst/>
          </a:prstGeom>
        </p:spPr>
        <p:txBody>
          <a:bodyPr vert="horz" lIns="89923" tIns="44962" rIns="89923" bIns="449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8172"/>
            <a:ext cx="2971490" cy="459822"/>
          </a:xfrm>
          <a:prstGeom prst="rect">
            <a:avLst/>
          </a:prstGeom>
        </p:spPr>
        <p:txBody>
          <a:bodyPr vert="horz" lIns="89923" tIns="44962" rIns="89923" bIns="449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960" y="8738172"/>
            <a:ext cx="2971490" cy="459822"/>
          </a:xfrm>
          <a:prstGeom prst="rect">
            <a:avLst/>
          </a:prstGeom>
        </p:spPr>
        <p:txBody>
          <a:bodyPr vert="horz" lIns="89923" tIns="44962" rIns="89923" bIns="44962" rtlCol="0" anchor="b"/>
          <a:lstStyle>
            <a:lvl1pPr algn="r">
              <a:defRPr sz="1200"/>
            </a:lvl1pPr>
          </a:lstStyle>
          <a:p>
            <a:fld id="{A49A777A-807D-4C1A-98B7-623DCF7A8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777A-807D-4C1A-98B7-623DCF7A8AD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CC7161-3EEF-4BDC-A4E5-5AD17C3ADDD4}" type="datetime1">
              <a:rPr lang="en-US" smtClean="0"/>
              <a:pPr/>
              <a:t>3/1/2013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5C3BC4-F8BE-485E-BABC-F71D5CA41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D2221C-B256-4DC2-8AB1-158B46BAFC61}" type="datetime1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C3BC4-F8BE-485E-BABC-F71D5CA41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0F0E3-F78C-401F-9C28-05D47EE1D746}" type="datetime1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C3BC4-F8BE-485E-BABC-F71D5CA41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E3B8E-9B3E-42EE-9020-73253D6FB4C8}" type="datetime1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C3BC4-F8BE-485E-BABC-F71D5CA4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C8E46-A5BA-4987-9093-F7368C4EC942}" type="datetime1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C3BC4-F8BE-485E-BABC-F71D5CA4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7D2D24-D308-4EBE-BFC6-41B924B077E3}" type="datetime1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C3BC4-F8BE-485E-BABC-F71D5CA4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29005-0A7B-4B9C-A9A1-53B8CE4502A0}" type="datetime1">
              <a:rPr lang="en-US" smtClean="0"/>
              <a:pPr/>
              <a:t>3/1/2013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C3BC4-F8BE-485E-BABC-F71D5CA41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4FFCC-178D-4469-B656-147C7B457C6D}" type="datetime1">
              <a:rPr lang="en-US" smtClean="0"/>
              <a:pPr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C3BC4-F8BE-485E-BABC-F71D5CA4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E49B5-D5AC-4D01-B438-DA734FE2A061}" type="datetime1">
              <a:rPr lang="en-US" smtClean="0"/>
              <a:pPr/>
              <a:t>3/1/2013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C3BC4-F8BE-485E-BABC-F71D5CA41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51A464C-7DD1-4CBE-B75A-4BB026CBE147}" type="datetime1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C3BC4-F8BE-485E-BABC-F71D5CA41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F3B282-E4A3-4066-9CE2-E16BB0CB7593}" type="datetime1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5C3BC4-F8BE-485E-BABC-F71D5CA4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925C7C-D42B-4D5B-8295-0E9FA2E0EDF0}" type="datetime1">
              <a:rPr lang="en-US" smtClean="0"/>
              <a:pPr/>
              <a:t>3/1/2013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5C3BC4-F8BE-485E-BABC-F71D5CA41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ms.info/" TargetMode="External"/><Relationship Id="rId2" Type="http://schemas.openxmlformats.org/officeDocument/2006/relationships/hyperlink" Target="http://www.maine.gov/mdot/csd/mlrc/technical/roadmgm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15562"/>
          </a:xfrm>
        </p:spPr>
        <p:txBody>
          <a:bodyPr tIns="0">
            <a:no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INFRASTRUCTURE MAINTENANCE &amp; OPERATIONAL PLANNING (AKA ASSET MANAGEMENT)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Presented 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MTCMA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Manager Interchange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March 1, 2013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Bangor, Maine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Mandy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Holway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Olver, P.E. </a:t>
            </a:r>
          </a:p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Olver Associates Inc. </a:t>
            </a:r>
          </a:p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Winterport, Maine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Anything &amp; everything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400" dirty="0" smtClean="0"/>
              <a:t>What the typical municipal infrastructure assets to be managed?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Slow down deterioration/increase service life.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 cost effectiveness/avoid unnecessary expenditures.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Minimize unplanned repairs or expenses.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goal of Asset Management?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Sanitary Sewer System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Wastewater Treatment Facility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Water Distribution System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Water Treatment Facility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Stormwater</a:t>
            </a:r>
            <a:r>
              <a:rPr lang="en-US" dirty="0" smtClean="0"/>
              <a:t> Drainage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Roads/Sidewalks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Infrastructure Examples: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Schools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Community Buildings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Town Office Assets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Public Works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	and the list could go on…………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Other Assets beyond this discussion: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Inventory the Asset Components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Determine Useful Life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Estimate Replacement Value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Determine funding options/available funds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Set Priorities &amp; Schedules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Asset Management Basics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Wastewater Collection System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Wastewater Treatment Plant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Water Distribution System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Water Treatment Plant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Stormwater</a:t>
            </a:r>
            <a:r>
              <a:rPr lang="en-US" dirty="0" smtClean="0"/>
              <a:t> Drainage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Roads/Sidewalks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will focus on the following for the remainder of this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assets to inventory: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Sewer lines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Manholes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Pump Stations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Other items (combined sewer overflow, siphons)</a:t>
            </a:r>
          </a:p>
          <a:p>
            <a:pPr>
              <a:buNone/>
            </a:pPr>
            <a:r>
              <a:rPr lang="en-US" dirty="0" smtClean="0"/>
              <a:t>The characteristics: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Pipe materials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Age (if known, or estimated)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Sizes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Combined, or sanitary only?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Wastewater Collection System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Record drawings (which community hopefully has)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Department of Environmental Protection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Institutional knowledge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CSO </a:t>
            </a:r>
            <a:r>
              <a:rPr lang="en-US" dirty="0" smtClean="0"/>
              <a:t>master plan, </a:t>
            </a:r>
            <a:r>
              <a:rPr lang="en-US" smtClean="0"/>
              <a:t>if applicable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Resources: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astewater EPA Sli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028" b="14135"/>
          <a:stretch>
            <a:fillRect/>
          </a:stretch>
        </p:blipFill>
        <p:spPr>
          <a:xfrm>
            <a:off x="609600" y="1295400"/>
            <a:ext cx="7948706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Wastewater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447801"/>
          <a:ext cx="8763000" cy="218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39"/>
                <a:gridCol w="938893"/>
                <a:gridCol w="1017134"/>
                <a:gridCol w="1486581"/>
                <a:gridCol w="1251857"/>
                <a:gridCol w="1173616"/>
                <a:gridCol w="1486580"/>
              </a:tblGrid>
              <a:tr h="932807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Location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Sewer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Length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Manholes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Manhole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Material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Year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Installed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Notes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378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Elm Street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8” AC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Plugs often,</a:t>
                      </a:r>
                      <a:r>
                        <a:rPr lang="en-US" sz="1400" baseline="0" dirty="0" smtClean="0"/>
                        <a:t> leaks, repaired 2011</a:t>
                      </a:r>
                      <a:endParaRPr lang="en-US" sz="1400" dirty="0"/>
                    </a:p>
                  </a:txBody>
                  <a:tcPr/>
                </a:tc>
              </a:tr>
              <a:tr h="378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Pine Street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12” PVC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Precast </a:t>
                      </a:r>
                    </a:p>
                    <a:p>
                      <a:r>
                        <a:rPr lang="en-US" sz="1400" dirty="0" smtClean="0"/>
                        <a:t>Concrete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Cleaned 2007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Do it yourself inventory </a:t>
            </a:r>
            <a:endParaRPr lang="en-US" sz="3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/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 lvl="1">
              <a:buFont typeface="Wingdings" pitchFamily="2" charset="2"/>
              <a:buChar char="Ø"/>
            </a:pPr>
            <a:r>
              <a:rPr lang="en-US" sz="2500" dirty="0" smtClean="0"/>
              <a:t>All infrastructure deteriorates due to use and age. </a:t>
            </a:r>
          </a:p>
          <a:p>
            <a:pPr lvl="1">
              <a:buNone/>
            </a:pPr>
            <a:endParaRPr lang="en-US" sz="2500" dirty="0" smtClean="0"/>
          </a:p>
          <a:p>
            <a:pPr lvl="1">
              <a:buFont typeface="Wingdings" pitchFamily="2" charset="2"/>
              <a:buChar char="Ø"/>
            </a:pPr>
            <a:r>
              <a:rPr lang="en-US" sz="2500" dirty="0" smtClean="0"/>
              <a:t>Lack of maintenance accelerates the deterioration process.</a:t>
            </a:r>
          </a:p>
          <a:p>
            <a:pPr lvl="1">
              <a:buNone/>
            </a:pPr>
            <a:endParaRPr lang="en-US" sz="2500" dirty="0" smtClean="0"/>
          </a:p>
          <a:p>
            <a:pPr lvl="1">
              <a:buFont typeface="Wingdings" pitchFamily="2" charset="2"/>
              <a:buChar char="Ø"/>
            </a:pPr>
            <a:r>
              <a:rPr lang="en-US" sz="2500" dirty="0" smtClean="0"/>
              <a:t>Lack of resources (staff, funds) limits the maintenance that can occur. </a:t>
            </a:r>
          </a:p>
          <a:p>
            <a:pPr lvl="1">
              <a:buNone/>
            </a:pPr>
            <a:endParaRPr lang="en-US" sz="2500" dirty="0" smtClean="0"/>
          </a:p>
          <a:p>
            <a:pPr lvl="1">
              <a:buFont typeface="Wingdings" pitchFamily="2" charset="2"/>
              <a:buChar char="Ø"/>
            </a:pPr>
            <a:r>
              <a:rPr lang="en-US" sz="2500" dirty="0" smtClean="0"/>
              <a:t>Competing priorities prevent all needs from being addressed.</a:t>
            </a:r>
          </a:p>
          <a:p>
            <a:pPr>
              <a:buNone/>
            </a:pPr>
            <a:endParaRPr lang="en-US" sz="25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The Issue:</a:t>
            </a:r>
            <a:endParaRPr lang="en-US" sz="3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Could sort by age, condition of frequency of issue.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you are a Combined Sewer Community, may be you have a master plan that dictates a schedule already. This is most of what you need for sewers.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Pump stations categorized by age, type, repair history, and size of service area.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Flush sewers &amp; manholes 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Spot repairs of trouble areas 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Repair covers &amp; interiors of manholes especially if brick 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Budget for complete replacement or separation if a combined sewer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Needs Does Each Component Have?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The assets are well known to your operator as equipment they maintain.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Sources of data inventory include design plans, name plate data, and operations and maintenance manuals.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Wastewater Treatment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Many plants have a maintenance card or computerized system to track equipment maintenance. 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Inventory the equipment in plant, including laboratory and computers, list ages and replacement values, and estimate useful life. 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Schedule maintenance for equipment and make sure critical items are budgeted to extend their useful life.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Maintenance Program/Assets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Similar to sewer in characteristics but the consequences of aging are sometimes a little more obvious.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Distribution System </a:t>
            </a:r>
            <a:endParaRPr lang="en-US" dirty="0"/>
          </a:p>
        </p:txBody>
      </p:sp>
      <p:pic>
        <p:nvPicPr>
          <p:cNvPr id="4" name="Picture 3" descr="070425_water_brea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124200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Pipe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Booster Stations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Hydrants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Asset inventory includes 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Water Guideline Book</a:t>
            </a:r>
            <a:endParaRPr lang="en-US" dirty="0"/>
          </a:p>
        </p:txBody>
      </p:sp>
      <p:pic>
        <p:nvPicPr>
          <p:cNvPr id="6" name="Content Placeholder 5" descr="slide 2 ep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05" r="34216" b="26658"/>
          <a:stretch>
            <a:fillRect/>
          </a:stretch>
        </p:blipFill>
        <p:spPr>
          <a:xfrm>
            <a:off x="1371600" y="1481138"/>
            <a:ext cx="6038386" cy="46148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Web Page</a:t>
            </a:r>
            <a:endParaRPr lang="en-US" dirty="0"/>
          </a:p>
        </p:txBody>
      </p:sp>
      <p:pic>
        <p:nvPicPr>
          <p:cNvPr id="4" name="Content Placeholder 3" descr="Wastewater EPA Sli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737" r="20537" b="13188"/>
          <a:stretch>
            <a:fillRect/>
          </a:stretch>
        </p:blipFill>
        <p:spPr>
          <a:xfrm>
            <a:off x="1285643" y="1481138"/>
            <a:ext cx="6572713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Similar to Wastewater Plant process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Inventory all equipment, computers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Estimate useful life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Estimate replacement costs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Create priority list of implications of failure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Budget maintenance and replacements accordingly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Water Treatment Plant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Considerations  - will public health risks result to drinking water supply? </a:t>
            </a:r>
          </a:p>
          <a:p>
            <a:pPr>
              <a:buFont typeface="Arial" pitchFamily="34" charset="0"/>
              <a:buChar char="•"/>
            </a:pPr>
            <a:endParaRPr lang="en-US" sz="105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Will loss of service result?</a:t>
            </a:r>
          </a:p>
          <a:p>
            <a:pPr>
              <a:buFont typeface="Arial" pitchFamily="34" charset="0"/>
              <a:buChar char="•"/>
            </a:pPr>
            <a:endParaRPr lang="en-US" sz="105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Should redundant parts be on-site; do we budget and obtain these now? Or are they readily available locally?</a:t>
            </a:r>
          </a:p>
          <a:p>
            <a:pPr>
              <a:buFont typeface="Arial" pitchFamily="34" charset="0"/>
              <a:buChar char="•"/>
            </a:pPr>
            <a:endParaRPr lang="en-US" sz="105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Cooperation with other local government entities – shared spare parts and backup operations support.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Water &amp; Wastewater Systems: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Reactive              or           Proactive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070425_water_brea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133600"/>
            <a:ext cx="39624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Infrastructure Planning Can Be: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5536307-theodolite-set-on-the-edge-of-road--spring-land-surveying.jpg"/>
          <p:cNvPicPr>
            <a:picLocks noChangeAspect="1"/>
          </p:cNvPicPr>
          <p:nvPr/>
        </p:nvPicPr>
        <p:blipFill>
          <a:blip r:embed="rId3" cstate="print"/>
          <a:srcRect l="14879" b="3406"/>
          <a:stretch>
            <a:fillRect/>
          </a:stretch>
        </p:blipFill>
        <p:spPr>
          <a:xfrm>
            <a:off x="5029200" y="2133600"/>
            <a:ext cx="3923301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Usually the lowest priority, but can create some significant issues.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Stormwater</a:t>
            </a:r>
            <a:r>
              <a:rPr lang="en-US" dirty="0" smtClean="0"/>
              <a:t> Collection – The Forgotten Utility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514600"/>
            <a:ext cx="4387146" cy="328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No specific regulatory agency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Little or no grant funding options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Spot repairs addressed on emergency basis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System tends to evolve as issues occur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</a:t>
            </a:r>
            <a:r>
              <a:rPr lang="en-US" dirty="0" err="1" smtClean="0"/>
              <a:t>stormwater</a:t>
            </a:r>
            <a:r>
              <a:rPr lang="en-US" dirty="0" smtClean="0"/>
              <a:t> often forgotten?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Pipe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Catchbasins</a:t>
            </a:r>
            <a:r>
              <a:rPr lang="en-US" dirty="0" smtClean="0"/>
              <a:t>/Manholes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Ditches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Detention Structures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The inventory assets 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Same process as for other pipe: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Size 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Material 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Age 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Stability of erosion areas 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Impact on public safety &amp; access 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Design basis/adequacy?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Stormwater</a:t>
            </a:r>
            <a:r>
              <a:rPr lang="en-US" dirty="0" smtClean="0"/>
              <a:t> items need attention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Reditching</a:t>
            </a:r>
            <a:r>
              <a:rPr lang="en-US" dirty="0" smtClean="0"/>
              <a:t> saves roads as well as conveying water.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Clear blocked culvert entrances/add rip rap.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Vactor</a:t>
            </a:r>
            <a:r>
              <a:rPr lang="en-US" dirty="0" smtClean="0"/>
              <a:t> </a:t>
            </a:r>
            <a:r>
              <a:rPr lang="en-US" dirty="0" err="1" smtClean="0"/>
              <a:t>catchbasins</a:t>
            </a:r>
            <a:r>
              <a:rPr lang="en-US" dirty="0" smtClean="0"/>
              <a:t> and clean pipes on a rotating basis.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Stormwater</a:t>
            </a:r>
            <a:r>
              <a:rPr lang="en-US" dirty="0" smtClean="0"/>
              <a:t> Maintenance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in the community is an expert on this one.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Roads &amp; Sidewalks </a:t>
            </a:r>
            <a:endParaRPr lang="en-US" dirty="0"/>
          </a:p>
        </p:txBody>
      </p:sp>
      <p:pic>
        <p:nvPicPr>
          <p:cNvPr id="4" name="Picture 3" descr="2309656591_c6eb15fd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438400"/>
            <a:ext cx="5486400" cy="36649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Inventory of Roads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Length 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Surface 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Year last maintained 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Overlay 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Reconstruction 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Ditching 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Repairs</a:t>
            </a:r>
          </a:p>
          <a:p>
            <a:pPr lvl="2">
              <a:buFont typeface="Wingdings" pitchFamily="2" charset="2"/>
              <a:buChar char="ü"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*where are we spending our public works or contractor time/money?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 Asset Management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Worst – native soils – highly subject to frost action.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Better – gravel with no drainage – can still freeze and be damaged.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Best – gravel with ditches and or </a:t>
            </a:r>
            <a:r>
              <a:rPr lang="en-US" dirty="0" err="1" smtClean="0"/>
              <a:t>underdrain</a:t>
            </a:r>
            <a:r>
              <a:rPr lang="en-US" dirty="0" smtClean="0"/>
              <a:t>, adequate drainage.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What is under the pavement?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Most roads were not designed, they evolved.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Are the intersections safe?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Are the roads wide enough?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Is drainage adequate?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Site distance, slopes, cross section, signage, lighting, signals.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Obstacles along the sides of the road?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about configuration?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 lvl="1">
              <a:buNone/>
            </a:pPr>
            <a:r>
              <a:rPr lang="en-US" dirty="0" err="1" smtClean="0"/>
              <a:t>MDOT</a:t>
            </a:r>
            <a:r>
              <a:rPr lang="en-US" dirty="0" smtClean="0"/>
              <a:t> Road Surface Management Software System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1400" dirty="0" smtClean="0"/>
              <a:t>		</a:t>
            </a:r>
          </a:p>
          <a:p>
            <a:pPr>
              <a:buNone/>
            </a:pPr>
            <a:r>
              <a:rPr lang="en-US" sz="1100" dirty="0" smtClean="0">
                <a:hlinkClick r:id="rId2"/>
              </a:rPr>
              <a:t>www.maine.gov/mdot/csd/mlrc/technical/roadmgmt.htm</a:t>
            </a:r>
            <a:r>
              <a:rPr lang="en-US" sz="1100" dirty="0" smtClean="0"/>
              <a:t>	                         </a:t>
            </a:r>
            <a:r>
              <a:rPr lang="en-US" sz="1100" dirty="0" smtClean="0">
                <a:hlinkClick r:id="rId3"/>
              </a:rPr>
              <a:t>www.rsms.info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Management for Roads </a:t>
            </a:r>
            <a:endParaRPr lang="en-US" dirty="0"/>
          </a:p>
        </p:txBody>
      </p:sp>
      <p:pic>
        <p:nvPicPr>
          <p:cNvPr id="4" name="Picture 3" descr="MDOT Road management.png"/>
          <p:cNvPicPr>
            <a:picLocks noChangeAspect="1"/>
          </p:cNvPicPr>
          <p:nvPr/>
        </p:nvPicPr>
        <p:blipFill>
          <a:blip r:embed="rId4" cstate="print"/>
          <a:srcRect l="26745" t="31182" r="26698" b="5422"/>
          <a:stretch>
            <a:fillRect/>
          </a:stretch>
        </p:blipFill>
        <p:spPr>
          <a:xfrm>
            <a:off x="4953000" y="1828800"/>
            <a:ext cx="3886200" cy="3307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Community Programs_ Road Management_Page_1.jpg"/>
          <p:cNvPicPr>
            <a:picLocks noChangeAspect="1"/>
          </p:cNvPicPr>
          <p:nvPr/>
        </p:nvPicPr>
        <p:blipFill>
          <a:blip r:embed="rId5" cstate="print"/>
          <a:srcRect l="4495" t="7778" r="3636" b="3333"/>
          <a:stretch>
            <a:fillRect/>
          </a:stretch>
        </p:blipFill>
        <p:spPr>
          <a:xfrm>
            <a:off x="152400" y="1752600"/>
            <a:ext cx="4572000" cy="3418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u="sng" dirty="0" smtClean="0"/>
              <a:t>Problem </a:t>
            </a:r>
            <a:r>
              <a:rPr lang="en-US" sz="3200" dirty="0" smtClean="0"/>
              <a:t>			</a:t>
            </a:r>
            <a:r>
              <a:rPr lang="en-US" sz="3200" u="sng" dirty="0" smtClean="0"/>
              <a:t>Solution/Project</a:t>
            </a: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3200" dirty="0" smtClean="0"/>
              <a:t>	Water main breaks 		Repair it </a:t>
            </a:r>
          </a:p>
          <a:p>
            <a:pPr>
              <a:buNone/>
            </a:pPr>
            <a:r>
              <a:rPr lang="en-US" sz="3200" dirty="0" smtClean="0"/>
              <a:t>	Pothole				Fill it </a:t>
            </a:r>
          </a:p>
          <a:p>
            <a:pPr>
              <a:buNone/>
            </a:pPr>
            <a:r>
              <a:rPr lang="en-US" sz="3200" dirty="0" smtClean="0"/>
              <a:t>	DEP mandates repair 	Fix it </a:t>
            </a:r>
            <a:endParaRPr lang="en-US" sz="32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 smtClean="0"/>
              <a:t>Most Communities are in reactive mode by necessity</a:t>
            </a:r>
            <a:endParaRPr lang="en-US" sz="3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800" dirty="0" smtClean="0"/>
              <a:t>	Simplify – do the minimum to get started this will still help decision making on priorities.</a:t>
            </a:r>
          </a:p>
          <a:p>
            <a:pPr>
              <a:buNone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Examples:</a:t>
            </a:r>
          </a:p>
          <a:p>
            <a:pPr>
              <a:buNone/>
            </a:pPr>
            <a:endParaRPr lang="en-US" sz="1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For each system – list the ten worst areas &amp; prioritize them. 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Where are the maintenance headaches?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Where are the health, safety and regulatory risks?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 Complete Inventory of Assets Too Much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Technical Assistance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Maine Department of Environmental Protection 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Maine Department of Health &amp; Human Services – Drinking Water Program 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Maine Department of Transportation – Local Roads Program 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Engineering Consultants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to Assist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Funding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State Revolving Loan Fund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CWSRF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DWSRF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Local Bonds </a:t>
            </a:r>
          </a:p>
          <a:p>
            <a:pPr lvl="1">
              <a:buFont typeface="Arial" pitchFamily="34" charset="0"/>
              <a:buChar char="•"/>
            </a:pPr>
            <a:endParaRPr lang="en-US" sz="9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Department of Economic &amp; Community Development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Community Development Block Grant/Planning Grant </a:t>
            </a:r>
          </a:p>
          <a:p>
            <a:pPr lvl="1">
              <a:buFont typeface="Arial" pitchFamily="34" charset="0"/>
              <a:buChar char="•"/>
            </a:pPr>
            <a:endParaRPr lang="en-US" sz="9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USDA – Rural Development Rural Utilities Program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to Assist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Concepts are relatively simple, but implementation can be daunting. 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Don’t be intimidated by the details – use estimates, institutional knowledge, and start somewhere. 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Work up to fully integrated plan for your community. Coordinate schedules </a:t>
            </a:r>
            <a:r>
              <a:rPr lang="en-US" sz="2400" smtClean="0"/>
              <a:t>for utilities </a:t>
            </a:r>
            <a:r>
              <a:rPr lang="en-US" sz="2400" dirty="0" smtClean="0"/>
              <a:t>&amp; roads. 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Bring in outside assistance if necessary.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Asset Management Summary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050" dirty="0" smtClean="0"/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Overtime costs </a:t>
            </a:r>
          </a:p>
          <a:p>
            <a:pPr lvl="1">
              <a:buFont typeface="Arial" pitchFamily="34" charset="0"/>
              <a:buChar char="•"/>
            </a:pPr>
            <a:endParaRPr lang="en-US" sz="2500" dirty="0" smtClean="0"/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Emergency shipping/parts acquisition </a:t>
            </a:r>
          </a:p>
          <a:p>
            <a:pPr lvl="1">
              <a:buFont typeface="Arial" pitchFamily="34" charset="0"/>
              <a:buChar char="•"/>
            </a:pPr>
            <a:endParaRPr lang="en-US" sz="2500" dirty="0" smtClean="0"/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Generates complaints from users/residents </a:t>
            </a:r>
          </a:p>
          <a:p>
            <a:pPr lvl="1">
              <a:buFont typeface="Arial" pitchFamily="34" charset="0"/>
              <a:buChar char="•"/>
            </a:pPr>
            <a:endParaRPr lang="en-US" sz="2500" dirty="0" smtClean="0"/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Can result in fines from regulatory agencies </a:t>
            </a:r>
          </a:p>
          <a:p>
            <a:pPr lvl="1">
              <a:buFont typeface="Arial" pitchFamily="34" charset="0"/>
              <a:buChar char="•"/>
            </a:pPr>
            <a:endParaRPr lang="en-US" sz="2500" dirty="0" smtClean="0"/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Reduces opportunity to request outside grant funding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Reactive mode most expensive:</a:t>
            </a:r>
            <a:endParaRPr lang="en-US" sz="3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Educate decision makers &amp; public as to long term importance of planning. </a:t>
            </a:r>
          </a:p>
          <a:p>
            <a:pPr lvl="1">
              <a:buFont typeface="Arial" pitchFamily="34" charset="0"/>
              <a:buChar char="•"/>
            </a:pPr>
            <a:endParaRPr lang="en-US" sz="2500" dirty="0" smtClean="0"/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Demonstrate potential cost savings. </a:t>
            </a:r>
          </a:p>
          <a:p>
            <a:pPr lvl="1">
              <a:buNone/>
            </a:pPr>
            <a:endParaRPr lang="en-US" sz="2500" dirty="0" smtClean="0"/>
          </a:p>
          <a:p>
            <a:pPr lvl="1">
              <a:buNone/>
            </a:pPr>
            <a:r>
              <a:rPr lang="en-US" sz="2500" dirty="0" smtClean="0"/>
              <a:t>	</a:t>
            </a:r>
            <a:endParaRPr lang="en-US" sz="25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 smtClean="0"/>
              <a:t>How do you break the cycle?</a:t>
            </a:r>
            <a:br>
              <a:rPr lang="en-US" sz="3700" dirty="0" smtClean="0"/>
            </a:br>
            <a:endParaRPr lang="en-US" sz="3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600" y="396240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Dedicate time or funding to create an Asset Management Plan for Infrastructure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Our community is too small. </a:t>
            </a:r>
          </a:p>
          <a:p>
            <a:pPr>
              <a:buNone/>
            </a:pPr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I have no staff to do this and not enough time. </a:t>
            </a:r>
          </a:p>
          <a:p>
            <a:pPr>
              <a:buNone/>
            </a:pPr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Its going to cost too much to hire someone. </a:t>
            </a:r>
          </a:p>
          <a:p>
            <a:pPr>
              <a:buNone/>
            </a:pPr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Selectmen/Council/Trustees/Commissioners will never support this effort. </a:t>
            </a: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Common reasons Asset Management Planning not conducted: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Asset management will be time consuming initially, just like creating a map, but once you have it, it is really helpful tool on which way to go.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Reality? Yes &amp; No 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Asset management can be defined as a plan for maintaining a desired level of service at the lowest life cycle costs – United States Environmental Protection Agency (EPA)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What is Asset Management?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3BC4-F8BE-485E-BABC-F71D5CA413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</TotalTime>
  <Words>1164</Words>
  <Application>Microsoft Office PowerPoint</Application>
  <PresentationFormat>On-screen Show (4:3)</PresentationFormat>
  <Paragraphs>389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Concourse</vt:lpstr>
      <vt:lpstr>INFRASTRUCTURE MAINTENANCE &amp; OPERATIONAL PLANNING (AKA ASSET MANAGEMENT)   Presented To:  MTCMA  Manager Interchange    March 1, 2013  Bangor, Maine </vt:lpstr>
      <vt:lpstr>The Issue:</vt:lpstr>
      <vt:lpstr>Infrastructure Planning Can Be:</vt:lpstr>
      <vt:lpstr>Most Communities are in reactive mode by necessity</vt:lpstr>
      <vt:lpstr>Reactive mode most expensive:</vt:lpstr>
      <vt:lpstr>How do you break the cycle? </vt:lpstr>
      <vt:lpstr>Common reasons Asset Management Planning not conducted:</vt:lpstr>
      <vt:lpstr>Reality? Yes &amp; No </vt:lpstr>
      <vt:lpstr>What is Asset Management?</vt:lpstr>
      <vt:lpstr>What the typical municipal infrastructure assets to be managed?</vt:lpstr>
      <vt:lpstr>What is the goal of Asset Management?</vt:lpstr>
      <vt:lpstr>Infrastructure Examples:</vt:lpstr>
      <vt:lpstr>Other Assets beyond this discussion:</vt:lpstr>
      <vt:lpstr>Asset Management Basics</vt:lpstr>
      <vt:lpstr>We will focus on the following for the remainder of this discussion</vt:lpstr>
      <vt:lpstr>Wastewater Collection System</vt:lpstr>
      <vt:lpstr>Resources:</vt:lpstr>
      <vt:lpstr>EPA Wastewater </vt:lpstr>
      <vt:lpstr>Do it yourself inventory </vt:lpstr>
      <vt:lpstr>Slide 20</vt:lpstr>
      <vt:lpstr>What Needs Does Each Component Have?</vt:lpstr>
      <vt:lpstr> Wastewater Treatment Plant</vt:lpstr>
      <vt:lpstr>Maintenance Program/Assets Management</vt:lpstr>
      <vt:lpstr>Water Distribution System </vt:lpstr>
      <vt:lpstr>Asset inventory includes </vt:lpstr>
      <vt:lpstr>EPA Water Guideline Book</vt:lpstr>
      <vt:lpstr>EPA Web Page</vt:lpstr>
      <vt:lpstr>Water Treatment Plant</vt:lpstr>
      <vt:lpstr>For Water &amp; Wastewater Systems:</vt:lpstr>
      <vt:lpstr>Stormwater Collection – The Forgotten Utility </vt:lpstr>
      <vt:lpstr>Why is stormwater often forgotten?</vt:lpstr>
      <vt:lpstr>The inventory assets </vt:lpstr>
      <vt:lpstr>Stormwater items need attention too</vt:lpstr>
      <vt:lpstr>Stormwater Maintenance </vt:lpstr>
      <vt:lpstr>Roads &amp; Sidewalks </vt:lpstr>
      <vt:lpstr>Road Asset Management Principles</vt:lpstr>
      <vt:lpstr>What is under the pavement?</vt:lpstr>
      <vt:lpstr>How about configuration?</vt:lpstr>
      <vt:lpstr>Asset Management for Roads </vt:lpstr>
      <vt:lpstr>Is A Complete Inventory of Assets Too Much Work?</vt:lpstr>
      <vt:lpstr>Resources to Assist</vt:lpstr>
      <vt:lpstr>Resources to Assist</vt:lpstr>
      <vt:lpstr>Asset Management Summary </vt:lpstr>
    </vt:vector>
  </TitlesOfParts>
  <Company>Olver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stacy</dc:creator>
  <cp:lastModifiedBy>workshop</cp:lastModifiedBy>
  <cp:revision>26</cp:revision>
  <dcterms:created xsi:type="dcterms:W3CDTF">2013-02-25T20:32:28Z</dcterms:created>
  <dcterms:modified xsi:type="dcterms:W3CDTF">2013-03-01T19:12:50Z</dcterms:modified>
</cp:coreProperties>
</file>